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62" r:id="rId11"/>
    <p:sldId id="263" r:id="rId12"/>
    <p:sldId id="264" r:id="rId13"/>
    <p:sldId id="265" r:id="rId14"/>
    <p:sldId id="257" r:id="rId15"/>
    <p:sldId id="259" r:id="rId16"/>
    <p:sldId id="260" r:id="rId17"/>
    <p:sldId id="261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932930-F444-4377-B058-F4356DEE068E}">
          <p14:sldIdLst>
            <p14:sldId id="256"/>
            <p14:sldId id="272"/>
          </p14:sldIdLst>
        </p14:section>
        <p14:section name="What we made" id="{FAD22C52-9F54-412C-B762-1301BB1F6CE7}">
          <p14:sldIdLst>
            <p14:sldId id="258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Individuals Section" id="{A338D1B1-DAF7-432B-9FD3-3C1C592ACE6B}">
          <p14:sldIdLst>
            <p14:sldId id="262"/>
            <p14:sldId id="263"/>
            <p14:sldId id="264"/>
            <p14:sldId id="265"/>
            <p14:sldId id="257"/>
            <p14:sldId id="259"/>
            <p14:sldId id="260"/>
            <p14:sldId id="261"/>
            <p14:sldId id="273"/>
            <p14:sldId id="274"/>
            <p14:sldId id="275"/>
            <p14:sldId id="276"/>
            <p14:sldId id="277"/>
          </p14:sldIdLst>
        </p14:section>
        <p14:section name="Concluding" id="{F8EE1D80-9C87-47CE-89D0-9784EDA6B254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pos="384" userDrawn="1">
          <p15:clr>
            <a:srgbClr val="A4A3A4"/>
          </p15:clr>
        </p15:guide>
        <p15:guide id="7" orient="horz" pos="1032" userDrawn="1">
          <p15:clr>
            <a:srgbClr val="A4A3A4"/>
          </p15:clr>
        </p15:guide>
        <p15:guide id="8" orient="horz" userDrawn="1">
          <p15:clr>
            <a:srgbClr val="A4A3A4"/>
          </p15:clr>
        </p15:guide>
        <p15:guide id="9" orient="horz" pos="4320" userDrawn="1">
          <p15:clr>
            <a:srgbClr val="A4A3A4"/>
          </p15:clr>
        </p15:guide>
        <p15:guide id="10" userDrawn="1">
          <p15:clr>
            <a:srgbClr val="A4A3A4"/>
          </p15:clr>
        </p15:guide>
        <p15:guide id="11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C0C0"/>
    <a:srgbClr val="1A1B21"/>
    <a:srgbClr val="FFD7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8" autoAdjust="0"/>
    <p:restoredTop sz="94660"/>
  </p:normalViewPr>
  <p:slideViewPr>
    <p:cSldViewPr snapToGrid="0">
      <p:cViewPr>
        <p:scale>
          <a:sx n="50" d="100"/>
          <a:sy n="50" d="100"/>
        </p:scale>
        <p:origin x="998" y="586"/>
      </p:cViewPr>
      <p:guideLst>
        <p:guide orient="horz" pos="2160"/>
        <p:guide pos="3840"/>
        <p:guide pos="7296"/>
        <p:guide orient="horz" pos="3888"/>
        <p:guide orient="horz" pos="408"/>
        <p:guide pos="384"/>
        <p:guide orient="horz" pos="1032"/>
        <p:guide orient="horz"/>
        <p:guide orient="horz" pos="4320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7.wdp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microsoft.com/office/2007/relationships/hdphoto" Target="../media/hdphoto8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0.wdp"/><Relationship Id="rId7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microsoft.com/office/2007/relationships/hdphoto" Target="../media/hdphoto9.wdp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0.wdp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12.wdp"/><Relationship Id="rId5" Type="http://schemas.microsoft.com/office/2007/relationships/hdphoto" Target="../media/hdphoto11.wdp"/><Relationship Id="rId10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1.wdp"/><Relationship Id="rId7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microsoft.com/office/2007/relationships/hdphoto" Target="../media/hdphoto1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openxmlformats.org/officeDocument/2006/relationships/image" Target="../media/image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4.xml"/><Relationship Id="rId1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170.png"/><Relationship Id="rId2" Type="http://schemas.openxmlformats.org/officeDocument/2006/relationships/image" Target="../media/image13.png"/><Relationship Id="rId16" Type="http://schemas.openxmlformats.org/officeDocument/2006/relationships/slide" Target="slide18.xml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50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slide" Target="slide10.xml"/><Relationship Id="rId19" Type="http://schemas.openxmlformats.org/officeDocument/2006/relationships/slide" Target="slide21.xml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black and white image of a brain&#10;&#10;Description automatically generated">
            <a:extLst>
              <a:ext uri="{FF2B5EF4-FFF2-40B4-BE49-F238E27FC236}">
                <a16:creationId xmlns:a16="http://schemas.microsoft.com/office/drawing/2014/main" id="{C7889F8A-8A99-BB6F-4627-2E912F83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5765" y="-1431931"/>
            <a:ext cx="9136855" cy="9126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540F7-8728-ECD2-222C-9D073CC644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32" y="-85941"/>
            <a:ext cx="7437121" cy="643456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3" name="Graphic 2" descr="Lightbulb with solid fill">
            <a:extLst>
              <a:ext uri="{FF2B5EF4-FFF2-40B4-BE49-F238E27FC236}">
                <a16:creationId xmlns:a16="http://schemas.microsoft.com/office/drawing/2014/main" id="{F229FDA5-04FE-C7FB-0137-33194DD99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7637" y="2836985"/>
            <a:ext cx="1184030" cy="11840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0BEF64-5BB3-10E0-E332-D78F3E9D7590}"/>
              </a:ext>
            </a:extLst>
          </p:cNvPr>
          <p:cNvSpPr txBox="1"/>
          <p:nvPr/>
        </p:nvSpPr>
        <p:spPr>
          <a:xfrm>
            <a:off x="-6604383" y="3430438"/>
            <a:ext cx="72145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0" dirty="0">
                <a:solidFill>
                  <a:schemeClr val="bg1">
                    <a:lumMod val="50000"/>
                  </a:schemeClr>
                </a:solidFill>
                <a:latin typeface="Calibri Light"/>
                <a:ea typeface="+mj-ea"/>
                <a:cs typeface="+mj-cs"/>
              </a:rPr>
              <a:t>VISUALIZEIT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490665-D5AA-F8C2-F328-F62F63550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500"/>
          <a:stretch/>
        </p:blipFill>
        <p:spPr>
          <a:xfrm>
            <a:off x="0" y="0"/>
            <a:ext cx="12192000" cy="1059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3DEC9-C178-6B63-6147-F1B70CCB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763" y="2718598"/>
            <a:ext cx="5620473" cy="1420804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</a:rPr>
              <a:t>PathFinder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0BD33-BFC0-9660-3F5E-8A3A65A39FA1}"/>
              </a:ext>
            </a:extLst>
          </p:cNvPr>
          <p:cNvSpPr txBox="1">
            <a:spLocks/>
          </p:cNvSpPr>
          <p:nvPr/>
        </p:nvSpPr>
        <p:spPr>
          <a:xfrm>
            <a:off x="6096000" y="5187478"/>
            <a:ext cx="5620473" cy="1420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dirty="0">
                <a:solidFill>
                  <a:schemeClr val="bg1"/>
                </a:solidFill>
              </a:rPr>
              <a:t>A*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96E5E4-89E6-D5AF-26F1-7425013A099A}"/>
              </a:ext>
            </a:extLst>
          </p:cNvPr>
          <p:cNvSpPr txBox="1">
            <a:spLocks/>
          </p:cNvSpPr>
          <p:nvPr/>
        </p:nvSpPr>
        <p:spPr>
          <a:xfrm>
            <a:off x="475527" y="5126518"/>
            <a:ext cx="5620473" cy="1420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err="1">
                <a:solidFill>
                  <a:schemeClr val="bg1"/>
                </a:solidFill>
              </a:rPr>
              <a:t>Dikstra’s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45856-C86F-B758-C3B3-CA545924F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"/>
          <a:stretch/>
        </p:blipFill>
        <p:spPr>
          <a:xfrm>
            <a:off x="0" y="10637520"/>
            <a:ext cx="12192000" cy="69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0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60BD33-BFC0-9660-3F5E-8A3A65A39FA1}"/>
              </a:ext>
            </a:extLst>
          </p:cNvPr>
          <p:cNvSpPr txBox="1">
            <a:spLocks/>
          </p:cNvSpPr>
          <p:nvPr/>
        </p:nvSpPr>
        <p:spPr>
          <a:xfrm>
            <a:off x="6096000" y="1600200"/>
            <a:ext cx="5620473" cy="1420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dirty="0">
                <a:solidFill>
                  <a:schemeClr val="bg1"/>
                </a:solidFill>
              </a:rPr>
              <a:t>A*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96E5E4-89E6-D5AF-26F1-7425013A099A}"/>
              </a:ext>
            </a:extLst>
          </p:cNvPr>
          <p:cNvSpPr txBox="1">
            <a:spLocks/>
          </p:cNvSpPr>
          <p:nvPr/>
        </p:nvSpPr>
        <p:spPr>
          <a:xfrm>
            <a:off x="475527" y="1600200"/>
            <a:ext cx="5620473" cy="1420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err="1">
                <a:solidFill>
                  <a:schemeClr val="bg1"/>
                </a:solidFill>
              </a:rPr>
              <a:t>Dikstra’s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90665-D5AA-F8C2-F328-F62F63550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500"/>
          <a:stretch/>
        </p:blipFill>
        <p:spPr>
          <a:xfrm>
            <a:off x="30480" y="-2346960"/>
            <a:ext cx="12192000" cy="1059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EBD0BA-D958-42F8-B75D-CDBD6ED540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"/>
          <a:stretch/>
        </p:blipFill>
        <p:spPr>
          <a:xfrm>
            <a:off x="0" y="0"/>
            <a:ext cx="12192000" cy="6938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3DEC9-C178-6B63-6147-F1B70CCB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763" y="-2127722"/>
            <a:ext cx="5620473" cy="1420804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</a:rPr>
              <a:t>PathFinder</a:t>
            </a:r>
            <a:endParaRPr lang="en-US" sz="9600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0ADB36-06F9-4A85-104A-9D2051F17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520" y="-3336974"/>
            <a:ext cx="12192000" cy="1625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6A0488-13E2-FCF6-6DEB-D935E0EEC16E}"/>
              </a:ext>
            </a:extLst>
          </p:cNvPr>
          <p:cNvSpPr txBox="1"/>
          <p:nvPr/>
        </p:nvSpPr>
        <p:spPr>
          <a:xfrm>
            <a:off x="21649953" y="836620"/>
            <a:ext cx="4764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Dijkstra’s Pathfinder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3B683-5F47-EF83-F80C-CF79B22B6726}"/>
              </a:ext>
            </a:extLst>
          </p:cNvPr>
          <p:cNvSpPr txBox="1"/>
          <p:nvPr/>
        </p:nvSpPr>
        <p:spPr>
          <a:xfrm>
            <a:off x="18648306" y="2060193"/>
            <a:ext cx="107500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FFC000"/>
                </a:solidFill>
                <a:latin typeface="Google Sans"/>
              </a:rPr>
              <a:t>Dijkstra’s algorithm</a:t>
            </a:r>
            <a:r>
              <a:rPr lang="en-US" sz="2800" dirty="0">
                <a:solidFill>
                  <a:srgbClr val="C0C0C0"/>
                </a:solidFill>
                <a:latin typeface="Google Sans"/>
              </a:rPr>
              <a:t> finds the shortest path from a starting node to a target node in a grid.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C0C0C0"/>
                </a:solidFill>
                <a:latin typeface="Google Sans"/>
              </a:rPr>
              <a:t>We generated a maze using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Depth first search recursive backtracking</a:t>
            </a:r>
            <a:r>
              <a:rPr lang="en-US" sz="2800" dirty="0">
                <a:solidFill>
                  <a:srgbClr val="C0C0C0"/>
                </a:solidFill>
                <a:latin typeface="Google Sans"/>
              </a:rPr>
              <a:t> and used Dijkstra’s Algorithm to find the shortest path to reach our goal. </a:t>
            </a:r>
          </a:p>
        </p:txBody>
      </p:sp>
    </p:spTree>
    <p:extLst>
      <p:ext uri="{BB962C8B-B14F-4D97-AF65-F5344CB8AC3E}">
        <p14:creationId xmlns:p14="http://schemas.microsoft.com/office/powerpoint/2010/main" val="390122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10DCE0-2A34-AAAE-E63B-B03001949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500"/>
          <a:stretch/>
        </p:blipFill>
        <p:spPr>
          <a:xfrm>
            <a:off x="-9509760" y="-2346960"/>
            <a:ext cx="12192000" cy="10591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FE379EC-F624-1781-CF2A-7B836DCB884F}"/>
              </a:ext>
            </a:extLst>
          </p:cNvPr>
          <p:cNvSpPr txBox="1">
            <a:spLocks/>
          </p:cNvSpPr>
          <p:nvPr/>
        </p:nvSpPr>
        <p:spPr>
          <a:xfrm>
            <a:off x="-6010637" y="-2127722"/>
            <a:ext cx="5620473" cy="1420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 err="1">
                <a:solidFill>
                  <a:schemeClr val="bg1"/>
                </a:solidFill>
              </a:rPr>
              <a:t>PathFinder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B7C561-D16A-2793-ED6D-1349035B22D6}"/>
              </a:ext>
            </a:extLst>
          </p:cNvPr>
          <p:cNvSpPr txBox="1">
            <a:spLocks/>
          </p:cNvSpPr>
          <p:nvPr/>
        </p:nvSpPr>
        <p:spPr>
          <a:xfrm>
            <a:off x="-3200400" y="1600200"/>
            <a:ext cx="5620473" cy="1420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dirty="0">
                <a:solidFill>
                  <a:schemeClr val="bg1"/>
                </a:solidFill>
              </a:rPr>
              <a:t>A*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5DF606-5FEA-CD89-53C1-D536E1839473}"/>
              </a:ext>
            </a:extLst>
          </p:cNvPr>
          <p:cNvSpPr txBox="1">
            <a:spLocks/>
          </p:cNvSpPr>
          <p:nvPr/>
        </p:nvSpPr>
        <p:spPr>
          <a:xfrm>
            <a:off x="-8820873" y="1600200"/>
            <a:ext cx="5620473" cy="1420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err="1">
                <a:solidFill>
                  <a:schemeClr val="bg1"/>
                </a:solidFill>
              </a:rPr>
              <a:t>Dikstra’s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843B15-F575-FF80-5033-85B828B82C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"/>
          <a:stretch/>
        </p:blipFill>
        <p:spPr>
          <a:xfrm>
            <a:off x="-10180320" y="0"/>
            <a:ext cx="12192000" cy="6938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CAF7D-A49E-6C42-3EB1-5F3D244F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60420"/>
            <a:ext cx="12192000" cy="1625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9C0AF6-C487-7BE6-D74E-288CA93AF68D}"/>
              </a:ext>
            </a:extLst>
          </p:cNvPr>
          <p:cNvSpPr txBox="1">
            <a:spLocks/>
          </p:cNvSpPr>
          <p:nvPr/>
        </p:nvSpPr>
        <p:spPr>
          <a:xfrm>
            <a:off x="4396740" y="10699432"/>
            <a:ext cx="3398520" cy="882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A* Pathfinder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117C25-E6DB-B491-7016-13B6A8248790}"/>
              </a:ext>
            </a:extLst>
          </p:cNvPr>
          <p:cNvSpPr txBox="1"/>
          <p:nvPr/>
        </p:nvSpPr>
        <p:spPr>
          <a:xfrm>
            <a:off x="3713649" y="813174"/>
            <a:ext cx="4764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C0C0"/>
                </a:solidFill>
              </a:rPr>
              <a:t>Dijkstra’s Pathfinder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3ED414-7FF2-8A42-DD6E-91B75F23C229}"/>
              </a:ext>
            </a:extLst>
          </p:cNvPr>
          <p:cNvSpPr txBox="1"/>
          <p:nvPr/>
        </p:nvSpPr>
        <p:spPr>
          <a:xfrm>
            <a:off x="832340" y="2060193"/>
            <a:ext cx="107500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FFC000"/>
                </a:solidFill>
                <a:latin typeface="Google Sans"/>
              </a:rPr>
              <a:t>Dijkstra’s algorithm</a:t>
            </a:r>
            <a:r>
              <a:rPr lang="en-US" sz="2800" dirty="0">
                <a:solidFill>
                  <a:srgbClr val="C0C0C0"/>
                </a:solidFill>
                <a:latin typeface="Google Sans"/>
              </a:rPr>
              <a:t> finds the shortest path from a starting node to a target node in a grid.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C0C0C0"/>
                </a:solidFill>
                <a:latin typeface="Google Sans"/>
              </a:rPr>
              <a:t>We generated a maze using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Depth first search recursive backtracking</a:t>
            </a:r>
            <a:r>
              <a:rPr lang="en-US" sz="2800" dirty="0">
                <a:solidFill>
                  <a:srgbClr val="C0C0C0"/>
                </a:solidFill>
                <a:latin typeface="Google Sans"/>
              </a:rPr>
              <a:t> and used Dijkstra’s Algorithm to find the shortest path to reach our goal.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9670A0-8276-120E-BD87-A4CB499367B8}"/>
              </a:ext>
            </a:extLst>
          </p:cNvPr>
          <p:cNvSpPr txBox="1">
            <a:spLocks/>
          </p:cNvSpPr>
          <p:nvPr/>
        </p:nvSpPr>
        <p:spPr>
          <a:xfrm>
            <a:off x="838200" y="11778932"/>
            <a:ext cx="10515600" cy="177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C000"/>
                </a:solidFill>
                <a:latin typeface="Google Sans"/>
              </a:rPr>
              <a:t>A* algorithm</a:t>
            </a:r>
            <a:r>
              <a:rPr lang="en-US" dirty="0">
                <a:solidFill>
                  <a:srgbClr val="C0C0C0"/>
                </a:solidFill>
                <a:latin typeface="Google Sans"/>
              </a:rPr>
              <a:t> is an extension of </a:t>
            </a:r>
            <a:r>
              <a:rPr lang="en-US" dirty="0">
                <a:solidFill>
                  <a:srgbClr val="FFC000"/>
                </a:solidFill>
                <a:latin typeface="Google Sans"/>
              </a:rPr>
              <a:t>Dijkstra's algorithm</a:t>
            </a:r>
            <a:r>
              <a:rPr lang="en-US" dirty="0">
                <a:solidFill>
                  <a:srgbClr val="C0C0C0"/>
                </a:solidFill>
                <a:latin typeface="Google Sans"/>
              </a:rPr>
              <a:t>, and the only difference is that A* tries to look for a better path by using a heuristic function, which gives priority to nodes that are supposed to be better than others while Dijkstra's just explore all possible ways.</a:t>
            </a:r>
            <a:endParaRPr lang="en-US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24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CAF7D-A49E-6C42-3EB1-5F3D244F0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031"/>
          <a:stretch/>
        </p:blipFill>
        <p:spPr>
          <a:xfrm>
            <a:off x="0" y="-7442200"/>
            <a:ext cx="12192000" cy="1430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66DC9-55EA-ED19-C779-3ABE4E9102C0}"/>
              </a:ext>
            </a:extLst>
          </p:cNvPr>
          <p:cNvSpPr txBox="1"/>
          <p:nvPr/>
        </p:nvSpPr>
        <p:spPr>
          <a:xfrm>
            <a:off x="3713649" y="-6408246"/>
            <a:ext cx="4764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Dijkstra’s Pathfinder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6EA97C1-36F1-77E1-C989-DD0B180E5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5" t="57671" r="21165" b="35133"/>
          <a:stretch/>
        </p:blipFill>
        <p:spPr>
          <a:xfrm>
            <a:off x="0" y="6858000"/>
            <a:ext cx="12192000" cy="85578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A8A466-D3DC-E5FB-3943-2400767B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870" y="9600670"/>
            <a:ext cx="5016260" cy="13726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9600" b="1" dirty="0" err="1">
                <a:solidFill>
                  <a:srgbClr val="C0C0C0"/>
                </a:solidFill>
                <a:cs typeface="Calibri Light"/>
              </a:rPr>
              <a:t>NQueens</a:t>
            </a:r>
            <a:endParaRPr lang="en-US" sz="9600" b="1" dirty="0">
              <a:solidFill>
                <a:srgbClr val="C0C0C0"/>
              </a:solidFill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3BBBD6-40F0-4C09-7A5E-A2CB2A6BE4CE}"/>
              </a:ext>
            </a:extLst>
          </p:cNvPr>
          <p:cNvSpPr txBox="1">
            <a:spLocks/>
          </p:cNvSpPr>
          <p:nvPr/>
        </p:nvSpPr>
        <p:spPr>
          <a:xfrm>
            <a:off x="838200" y="1796732"/>
            <a:ext cx="10515600" cy="177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C000"/>
                </a:solidFill>
                <a:latin typeface="Google Sans"/>
              </a:rPr>
              <a:t>A* algorithm</a:t>
            </a:r>
            <a:r>
              <a:rPr lang="en-US" dirty="0">
                <a:solidFill>
                  <a:srgbClr val="C0C0C0"/>
                </a:solidFill>
                <a:latin typeface="Google Sans"/>
              </a:rPr>
              <a:t> is an extension of </a:t>
            </a:r>
            <a:r>
              <a:rPr lang="en-US" dirty="0">
                <a:solidFill>
                  <a:srgbClr val="FFC000"/>
                </a:solidFill>
                <a:latin typeface="Google Sans"/>
              </a:rPr>
              <a:t>Dijkstra's algorithm</a:t>
            </a:r>
            <a:r>
              <a:rPr lang="en-US" dirty="0">
                <a:solidFill>
                  <a:srgbClr val="C0C0C0"/>
                </a:solidFill>
                <a:latin typeface="Google Sans"/>
              </a:rPr>
              <a:t>, and the only difference is that A* tries to look for a better path by using a heuristic function, which gives priority to nodes that are supposed to be better than others while Dijkstra's just explore all possible ways.</a:t>
            </a: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9C0AF6-C487-7BE6-D74E-288CA93AF68D}"/>
              </a:ext>
            </a:extLst>
          </p:cNvPr>
          <p:cNvSpPr txBox="1">
            <a:spLocks/>
          </p:cNvSpPr>
          <p:nvPr/>
        </p:nvSpPr>
        <p:spPr>
          <a:xfrm>
            <a:off x="4396740" y="746760"/>
            <a:ext cx="3398520" cy="882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A* Pathfinder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70467-9816-3573-E2B5-64370E535084}"/>
              </a:ext>
            </a:extLst>
          </p:cNvPr>
          <p:cNvSpPr txBox="1"/>
          <p:nvPr/>
        </p:nvSpPr>
        <p:spPr>
          <a:xfrm>
            <a:off x="832340" y="-5148327"/>
            <a:ext cx="107500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FFC000"/>
                </a:solidFill>
                <a:latin typeface="Google Sans"/>
              </a:rPr>
              <a:t>Dijkstra’s algorithm</a:t>
            </a:r>
            <a:r>
              <a:rPr lang="en-US" sz="2800" dirty="0">
                <a:solidFill>
                  <a:srgbClr val="C0C0C0"/>
                </a:solidFill>
                <a:latin typeface="Google Sans"/>
              </a:rPr>
              <a:t> finds the shortest path from a starting node to a target node in a grid.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C0C0C0"/>
                </a:solidFill>
                <a:latin typeface="Google Sans"/>
              </a:rPr>
              <a:t>We generated a maze using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Depth first search recursive backtracking</a:t>
            </a:r>
            <a:r>
              <a:rPr lang="en-US" sz="2800" dirty="0">
                <a:solidFill>
                  <a:srgbClr val="C0C0C0"/>
                </a:solidFill>
                <a:latin typeface="Google Sans"/>
              </a:rPr>
              <a:t> and used Dijkstra’s Algorithm to find the shortest path to reach our goal. </a:t>
            </a:r>
          </a:p>
        </p:txBody>
      </p:sp>
    </p:spTree>
    <p:extLst>
      <p:ext uri="{BB962C8B-B14F-4D97-AF65-F5344CB8AC3E}">
        <p14:creationId xmlns:p14="http://schemas.microsoft.com/office/powerpoint/2010/main" val="142088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D56AC-573A-CCAC-8B5E-3CFF4579F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2" b="120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E86FC4-2B2D-A2EC-D371-676D00532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5" r="21165"/>
          <a:stretch/>
        </p:blipFill>
        <p:spPr>
          <a:xfrm>
            <a:off x="0" y="0"/>
            <a:ext cx="12192000" cy="1189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41A15B-27C3-1C3C-C6FD-00AFB2BD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870" y="2742670"/>
            <a:ext cx="5016260" cy="13726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9600" b="1" dirty="0" err="1">
                <a:solidFill>
                  <a:srgbClr val="C0C0C0"/>
                </a:solidFill>
                <a:cs typeface="Calibri Light"/>
              </a:rPr>
              <a:t>NQueens</a:t>
            </a:r>
            <a:endParaRPr lang="en-US" sz="9600" b="1" dirty="0">
              <a:solidFill>
                <a:srgbClr val="C0C0C0"/>
              </a:solidFill>
              <a:cs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2DB9AB-8552-DC53-4C33-0BBCF63A0488}"/>
              </a:ext>
            </a:extLst>
          </p:cNvPr>
          <p:cNvSpPr txBox="1">
            <a:spLocks/>
          </p:cNvSpPr>
          <p:nvPr/>
        </p:nvSpPr>
        <p:spPr>
          <a:xfrm>
            <a:off x="4396740" y="-5257800"/>
            <a:ext cx="3398520" cy="882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A* Pathfinder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85BD7B-9D6A-AC0C-592B-0D867E683D37}"/>
              </a:ext>
            </a:extLst>
          </p:cNvPr>
          <p:cNvSpPr txBox="1">
            <a:spLocks/>
          </p:cNvSpPr>
          <p:nvPr/>
        </p:nvSpPr>
        <p:spPr>
          <a:xfrm>
            <a:off x="1059306" y="8571826"/>
            <a:ext cx="10073387" cy="3399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The N-Queens puzzle is the problem of placing n chess queens on an </a:t>
            </a:r>
            <a:r>
              <a:rPr lang="en-US" sz="2800" dirty="0" err="1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n×n</a:t>
            </a:r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 chessboard so that no two queens attack each other.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We used </a:t>
            </a:r>
            <a:r>
              <a:rPr lang="en-US" sz="2800" dirty="0">
                <a:solidFill>
                  <a:srgbClr val="FFC000"/>
                </a:solidFill>
                <a:latin typeface="Google Sans"/>
                <a:ea typeface="+mj-lt"/>
                <a:cs typeface="+mj-lt"/>
              </a:rPr>
              <a:t>Recursive Backtracking</a:t>
            </a:r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 to place the queens in the positions where they are unable to attack each other.</a:t>
            </a:r>
            <a:endParaRPr lang="en-US" sz="2800" dirty="0">
              <a:solidFill>
                <a:schemeClr val="bg1"/>
              </a:solidFill>
              <a:latin typeface="Google Sans"/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FDE0DD-935E-02FB-F5B9-D2BD2766C803}"/>
              </a:ext>
            </a:extLst>
          </p:cNvPr>
          <p:cNvSpPr txBox="1">
            <a:spLocks/>
          </p:cNvSpPr>
          <p:nvPr/>
        </p:nvSpPr>
        <p:spPr>
          <a:xfrm>
            <a:off x="838200" y="-4268788"/>
            <a:ext cx="10515600" cy="177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C000"/>
                </a:solidFill>
                <a:latin typeface="Google Sans"/>
              </a:rPr>
              <a:t>A* algorithm</a:t>
            </a:r>
            <a:r>
              <a:rPr lang="en-US" dirty="0">
                <a:solidFill>
                  <a:srgbClr val="C0C0C0"/>
                </a:solidFill>
                <a:latin typeface="Google Sans"/>
              </a:rPr>
              <a:t> is an extension of </a:t>
            </a:r>
            <a:r>
              <a:rPr lang="en-US" dirty="0">
                <a:solidFill>
                  <a:srgbClr val="FFC000"/>
                </a:solidFill>
                <a:latin typeface="Google Sans"/>
              </a:rPr>
              <a:t>Dijkstra's algorithm</a:t>
            </a:r>
            <a:r>
              <a:rPr lang="en-US" dirty="0">
                <a:solidFill>
                  <a:srgbClr val="C0C0C0"/>
                </a:solidFill>
                <a:latin typeface="Google Sans"/>
              </a:rPr>
              <a:t>, and the only difference is that A* tries to look for a better path by using a heuristic function, which gives priority to nodes that are supposed to be better than others while Dijkstra's just explore all possible ways.</a:t>
            </a:r>
            <a:endParaRPr lang="en-US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6E86FC4-2B2D-A2EC-D371-676D00532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5" r="21165"/>
          <a:stretch/>
        </p:blipFill>
        <p:spPr>
          <a:xfrm>
            <a:off x="0" y="-1645920"/>
            <a:ext cx="12192000" cy="118917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483239-64EB-37A3-33D9-AE75EC32519F}"/>
              </a:ext>
            </a:extLst>
          </p:cNvPr>
          <p:cNvSpPr txBox="1">
            <a:spLocks/>
          </p:cNvSpPr>
          <p:nvPr/>
        </p:nvSpPr>
        <p:spPr>
          <a:xfrm>
            <a:off x="1059306" y="1729066"/>
            <a:ext cx="10073387" cy="3399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The N-Queens puzzle is the problem of placing n chess queens on an </a:t>
            </a:r>
            <a:r>
              <a:rPr lang="en-US" sz="2800" dirty="0" err="1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n×n</a:t>
            </a:r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 chessboard so that no two queens attack each other.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We used </a:t>
            </a:r>
            <a:r>
              <a:rPr lang="en-US" sz="2800" dirty="0">
                <a:solidFill>
                  <a:srgbClr val="FFC000"/>
                </a:solidFill>
                <a:latin typeface="Google Sans"/>
                <a:ea typeface="+mj-lt"/>
                <a:cs typeface="+mj-lt"/>
              </a:rPr>
              <a:t>Recursive Backtracking</a:t>
            </a:r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 to place the queens in the positions where they are unable to attack each other.</a:t>
            </a:r>
            <a:endParaRPr lang="en-US" sz="2800" dirty="0">
              <a:solidFill>
                <a:schemeClr val="bg1"/>
              </a:solidFill>
              <a:latin typeface="Google Sans"/>
              <a:cs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30573-1863-5970-7A9A-561FD257759B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F189E-56EE-6393-BA12-A459F344CB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192000" y="0"/>
            <a:ext cx="12192000" cy="12111257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41A15B-27C3-1C3C-C6FD-00AFB2BD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870" y="-5547890"/>
            <a:ext cx="5016260" cy="13726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9600" b="1" dirty="0" err="1">
                <a:solidFill>
                  <a:srgbClr val="C0C0C0"/>
                </a:solidFill>
                <a:cs typeface="Calibri Light"/>
              </a:rPr>
              <a:t>NQueens</a:t>
            </a:r>
            <a:endParaRPr lang="en-US" sz="9600" b="1" dirty="0">
              <a:solidFill>
                <a:srgbClr val="C0C0C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16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3B3C36F5-7ED2-5E91-AACF-3127ADCAC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5" r="21165"/>
          <a:stretch/>
        </p:blipFill>
        <p:spPr>
          <a:xfrm>
            <a:off x="-7955280" y="-1402080"/>
            <a:ext cx="12192000" cy="118917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C720D-441D-CF30-5C7C-B71812AA6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E1E9F-BBC9-1017-F559-50E32733AC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12192000" cy="12111257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4924EF-82DC-84E9-C77C-B0EBE54E0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23" y="-2586259"/>
            <a:ext cx="2977777" cy="23238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2D18FA-A7F9-7E5D-49FB-20FB50341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900" y="3429000"/>
            <a:ext cx="2977777" cy="23238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43A27-8E0B-775A-89CA-D028A8F5B231}"/>
              </a:ext>
            </a:extLst>
          </p:cNvPr>
          <p:cNvSpPr txBox="1">
            <a:spLocks/>
          </p:cNvSpPr>
          <p:nvPr/>
        </p:nvSpPr>
        <p:spPr>
          <a:xfrm>
            <a:off x="-11772774" y="1729066"/>
            <a:ext cx="10073387" cy="3399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The N-Queens puzzle is the problem of placing n chess queens on an </a:t>
            </a:r>
            <a:r>
              <a:rPr lang="en-US" sz="2800" dirty="0" err="1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n×n</a:t>
            </a:r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 chessboard so that no two queens attack each other.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We used </a:t>
            </a:r>
            <a:r>
              <a:rPr lang="en-US" sz="2800" dirty="0">
                <a:solidFill>
                  <a:srgbClr val="FFC000"/>
                </a:solidFill>
                <a:latin typeface="Google Sans"/>
                <a:ea typeface="+mj-lt"/>
                <a:cs typeface="+mj-lt"/>
              </a:rPr>
              <a:t>Recursive Backtracking</a:t>
            </a:r>
            <a:r>
              <a:rPr lang="en-US" sz="2800" dirty="0">
                <a:solidFill>
                  <a:schemeClr val="bg1"/>
                </a:solidFill>
                <a:latin typeface="Google Sans"/>
                <a:ea typeface="+mj-lt"/>
                <a:cs typeface="+mj-lt"/>
              </a:rPr>
              <a:t> to place the queens in the positions where they are unable to attack each other.</a:t>
            </a:r>
            <a:endParaRPr lang="en-US" sz="2800" dirty="0">
              <a:solidFill>
                <a:schemeClr val="bg1"/>
              </a:solidFill>
              <a:latin typeface="Google Sans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063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-0.00286 0.4409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2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0.26054 0.000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6C720D-441D-CF30-5C7C-B71812AA6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E1E9F-BBC9-1017-F559-50E32733AC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5253257"/>
            <a:ext cx="12192000" cy="12111257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F5717-C34C-4042-610C-3D9E16DC4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5732583"/>
            <a:ext cx="3048000" cy="2378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EF8E0-0BE2-DB40-0DAA-2D87641CA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2824087"/>
            <a:ext cx="3048000" cy="2378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D5705B-7ABE-6728-5E72-AAC490F1C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12" t="59286" r="22061" b="30116"/>
          <a:stretch/>
        </p:blipFill>
        <p:spPr>
          <a:xfrm>
            <a:off x="0" y="6858000"/>
            <a:ext cx="12192000" cy="3017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A64840-FC43-772A-31C4-789D2FEBDF47}"/>
              </a:ext>
            </a:extLst>
          </p:cNvPr>
          <p:cNvSpPr txBox="1"/>
          <p:nvPr/>
        </p:nvSpPr>
        <p:spPr>
          <a:xfrm>
            <a:off x="2543907" y="9502170"/>
            <a:ext cx="7104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Sudoku</a:t>
            </a:r>
            <a:r>
              <a:rPr lang="en-US" sz="9600" b="1" dirty="0">
                <a:solidFill>
                  <a:srgbClr val="C0C0C0"/>
                </a:solidFill>
              </a:rPr>
              <a:t> </a:t>
            </a:r>
            <a:r>
              <a:rPr lang="en-US" sz="7200" b="1" dirty="0">
                <a:solidFill>
                  <a:srgbClr val="FFC000"/>
                </a:solidFill>
              </a:rPr>
              <a:t>Solver</a:t>
            </a:r>
          </a:p>
        </p:txBody>
      </p:sp>
    </p:spTree>
    <p:extLst>
      <p:ext uri="{BB962C8B-B14F-4D97-AF65-F5344CB8AC3E}">
        <p14:creationId xmlns:p14="http://schemas.microsoft.com/office/powerpoint/2010/main" val="410792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695 0.99282 L -0.24609 0.992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427 1.50093 L -0.25 1.0291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7F228E-56D9-E92E-4DA3-DF149ABA80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CD67F-4603-2189-8B98-096FD3B632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5253257"/>
            <a:ext cx="12192000" cy="12111257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94B6A-1CD8-AC7E-C4CF-C3FD4658A1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3830"/>
            <a:ext cx="3048000" cy="2378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3D1D1-5393-141B-758D-0678552CA6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108"/>
            <a:ext cx="3048000" cy="237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E94911-D0DD-DAE0-7BC5-B3F48C7F39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12" t="35201" r="22061" b="30116"/>
          <a:stretch/>
        </p:blipFill>
        <p:spPr>
          <a:xfrm>
            <a:off x="0" y="0"/>
            <a:ext cx="12192000" cy="9875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92D89-48C5-D851-D25D-D2FEA0548C06}"/>
              </a:ext>
            </a:extLst>
          </p:cNvPr>
          <p:cNvSpPr txBox="1"/>
          <p:nvPr/>
        </p:nvSpPr>
        <p:spPr>
          <a:xfrm>
            <a:off x="2543907" y="2644170"/>
            <a:ext cx="7104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Sudoku</a:t>
            </a:r>
            <a:r>
              <a:rPr lang="en-US" sz="9600" b="1" dirty="0">
                <a:solidFill>
                  <a:srgbClr val="C0C0C0"/>
                </a:solidFill>
              </a:rPr>
              <a:t> </a:t>
            </a:r>
            <a:r>
              <a:rPr lang="en-US" sz="7200" b="1" dirty="0">
                <a:solidFill>
                  <a:srgbClr val="FFC000"/>
                </a:solidFill>
              </a:rPr>
              <a:t>Solver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9477D-DF22-63BF-F55A-292C3AFB1B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08"/>
          <a:stretch/>
        </p:blipFill>
        <p:spPr>
          <a:xfrm>
            <a:off x="12238905" y="0"/>
            <a:ext cx="12222480" cy="1471803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818F6-6B4B-EC72-C6E5-14686D18EED3}"/>
              </a:ext>
            </a:extLst>
          </p:cNvPr>
          <p:cNvSpPr txBox="1"/>
          <p:nvPr/>
        </p:nvSpPr>
        <p:spPr>
          <a:xfrm>
            <a:off x="17580983" y="1905506"/>
            <a:ext cx="10131313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Using the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B</a:t>
            </a:r>
            <a:r>
              <a:rPr lang="en-US" sz="2800" b="0" i="0" dirty="0">
                <a:solidFill>
                  <a:srgbClr val="FFC000"/>
                </a:solidFill>
                <a:effectLst/>
                <a:latin typeface="Google Sans"/>
              </a:rPr>
              <a:t>acktracking algorithm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, we tried to solve the Sudoku problem. When some cell is filled with a digit, it checks whether it is valid or not. When it is not valid, it checks for other numbers. If all numbers are checked from 1-9, and no valid digit found to place, it backtracks to the previous option.</a:t>
            </a:r>
            <a:endParaRPr lang="en-US" sz="2800" dirty="0"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6803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729468-A7DB-B510-C0EF-43628A82F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12" t="35201" r="22061" b="30116"/>
          <a:stretch/>
        </p:blipFill>
        <p:spPr>
          <a:xfrm>
            <a:off x="-9425354" y="0"/>
            <a:ext cx="12192000" cy="9875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15EE3-7841-1650-1811-DAEAA6CC2AA7}"/>
              </a:ext>
            </a:extLst>
          </p:cNvPr>
          <p:cNvSpPr txBox="1"/>
          <p:nvPr/>
        </p:nvSpPr>
        <p:spPr>
          <a:xfrm>
            <a:off x="-9683905" y="2644170"/>
            <a:ext cx="7104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Sudoku</a:t>
            </a:r>
            <a:r>
              <a:rPr lang="en-US" sz="9600" b="1" dirty="0">
                <a:solidFill>
                  <a:srgbClr val="C0C0C0"/>
                </a:solidFill>
              </a:rPr>
              <a:t> </a:t>
            </a:r>
            <a:r>
              <a:rPr lang="en-US" sz="7200" b="1" dirty="0">
                <a:solidFill>
                  <a:srgbClr val="FFC000"/>
                </a:solidFill>
              </a:rPr>
              <a:t>Solver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8EE39-2D43-C4AD-CFA4-396F8C53BB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08"/>
          <a:stretch/>
        </p:blipFill>
        <p:spPr>
          <a:xfrm>
            <a:off x="0" y="0"/>
            <a:ext cx="12222480" cy="1471803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3BAB5-8843-6172-DED7-8A014C6E2DF3}"/>
              </a:ext>
            </a:extLst>
          </p:cNvPr>
          <p:cNvSpPr txBox="1"/>
          <p:nvPr/>
        </p:nvSpPr>
        <p:spPr>
          <a:xfrm>
            <a:off x="1030343" y="1905506"/>
            <a:ext cx="10131313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Using the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B</a:t>
            </a:r>
            <a:r>
              <a:rPr lang="en-US" sz="2800" b="0" i="0" dirty="0">
                <a:solidFill>
                  <a:srgbClr val="FFC000"/>
                </a:solidFill>
                <a:effectLst/>
                <a:latin typeface="Google Sans"/>
              </a:rPr>
              <a:t>acktracking algorithm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, we tried to solve the Sudoku problem. When some cell is filled with a digit, it checks whether it is valid or not. When it is not valid, it checks for other numbers. If all numbers are checked from 1-9, and no valid digit found to place, it backtracks to the previous option.</a:t>
            </a:r>
            <a:endParaRPr lang="en-US" sz="2800" dirty="0"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F8A92-AAD9-4505-FAE9-5BE8BB6EF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471" y="7359015"/>
            <a:ext cx="6814185" cy="68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7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4540F7-8728-ECD2-222C-9D073CC64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79" y="-81095"/>
            <a:ext cx="7437121" cy="6434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0BEF64-5BB3-10E0-E332-D78F3E9D7590}"/>
              </a:ext>
            </a:extLst>
          </p:cNvPr>
          <p:cNvSpPr txBox="1"/>
          <p:nvPr/>
        </p:nvSpPr>
        <p:spPr>
          <a:xfrm>
            <a:off x="1259457" y="3430438"/>
            <a:ext cx="72145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0" dirty="0">
                <a:solidFill>
                  <a:srgbClr val="C0C0C0"/>
                </a:solidFill>
                <a:latin typeface="Calibri Light"/>
                <a:ea typeface="+mj-ea"/>
                <a:cs typeface="+mj-cs"/>
              </a:rPr>
              <a:t>VISUALIZE</a:t>
            </a:r>
            <a:r>
              <a:rPr lang="en-US" sz="10000" dirty="0">
                <a:solidFill>
                  <a:srgbClr val="FFC000"/>
                </a:solidFill>
                <a:latin typeface="Calibri Light"/>
                <a:ea typeface="+mj-ea"/>
                <a:cs typeface="+mj-cs"/>
              </a:rPr>
              <a:t>IT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" name="Graphic 2" descr="Lightbulb with solid fill">
            <a:extLst>
              <a:ext uri="{FF2B5EF4-FFF2-40B4-BE49-F238E27FC236}">
                <a16:creationId xmlns:a16="http://schemas.microsoft.com/office/drawing/2014/main" id="{F229FDA5-04FE-C7FB-0137-33194DD99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7637" y="2836985"/>
            <a:ext cx="1184030" cy="118403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B71B0AC-9E3B-E49B-3CD8-4A6515B63B44}"/>
              </a:ext>
            </a:extLst>
          </p:cNvPr>
          <p:cNvGrpSpPr/>
          <p:nvPr/>
        </p:nvGrpSpPr>
        <p:grpSpPr>
          <a:xfrm>
            <a:off x="0" y="-16426712"/>
            <a:ext cx="12192000" cy="3426992"/>
            <a:chOff x="0" y="0"/>
            <a:chExt cx="12192000" cy="342699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1E239B8-EBE7-91D5-5EA0-75B3849CF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62"/>
            <a:stretch/>
          </p:blipFill>
          <p:spPr>
            <a:xfrm>
              <a:off x="0" y="0"/>
              <a:ext cx="12192000" cy="300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7DDFF17-3B88-5050-F6B0-C8FC093067D6}"/>
                </a:ext>
              </a:extLst>
            </p:cNvPr>
            <p:cNvSpPr/>
            <p:nvPr/>
          </p:nvSpPr>
          <p:spPr>
            <a:xfrm>
              <a:off x="0" y="0"/>
              <a:ext cx="12192000" cy="3426992"/>
            </a:xfrm>
            <a:custGeom>
              <a:avLst/>
              <a:gdLst>
                <a:gd name="connsiteX0" fmla="*/ 12192000 w 12192000"/>
                <a:gd name="connsiteY0" fmla="*/ 0 h 3426992"/>
                <a:gd name="connsiteX1" fmla="*/ 12192000 w 12192000"/>
                <a:gd name="connsiteY1" fmla="*/ 3426992 h 3426992"/>
                <a:gd name="connsiteX2" fmla="*/ 0 w 12192000"/>
                <a:gd name="connsiteY2" fmla="*/ 3426992 h 3426992"/>
                <a:gd name="connsiteX3" fmla="*/ 0 w 12192000"/>
                <a:gd name="connsiteY3" fmla="*/ 3018476 h 3426992"/>
                <a:gd name="connsiteX4" fmla="*/ 466177 w 12192000"/>
                <a:gd name="connsiteY4" fmla="*/ 2815519 h 3426992"/>
                <a:gd name="connsiteX5" fmla="*/ 11639877 w 12192000"/>
                <a:gd name="connsiteY5" fmla="*/ 58189 h 34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426992">
                  <a:moveTo>
                    <a:pt x="12192000" y="0"/>
                  </a:moveTo>
                  <a:lnTo>
                    <a:pt x="12192000" y="3426992"/>
                  </a:lnTo>
                  <a:lnTo>
                    <a:pt x="0" y="3426992"/>
                  </a:lnTo>
                  <a:lnTo>
                    <a:pt x="0" y="3018476"/>
                  </a:lnTo>
                  <a:lnTo>
                    <a:pt x="466177" y="2815519"/>
                  </a:lnTo>
                  <a:cubicBezTo>
                    <a:pt x="3597514" y="1515902"/>
                    <a:pt x="7414405" y="554633"/>
                    <a:pt x="11639877" y="58189"/>
                  </a:cubicBezTo>
                  <a:close/>
                </a:path>
              </a:pathLst>
            </a:custGeom>
            <a:solidFill>
              <a:srgbClr val="1A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02D8B6-EE99-B72F-3110-11EAC66D119B}"/>
              </a:ext>
            </a:extLst>
          </p:cNvPr>
          <p:cNvGrpSpPr/>
          <p:nvPr/>
        </p:nvGrpSpPr>
        <p:grpSpPr>
          <a:xfrm>
            <a:off x="5638800" y="-12281432"/>
            <a:ext cx="914400" cy="914400"/>
            <a:chOff x="5410200" y="2743200"/>
            <a:chExt cx="1371600" cy="13716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6C347DC-4B89-13B7-06B1-3F479597FF07}"/>
                </a:ext>
              </a:extLst>
            </p:cNvPr>
            <p:cNvSpPr/>
            <p:nvPr/>
          </p:nvSpPr>
          <p:spPr>
            <a:xfrm>
              <a:off x="5410200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59965A-0907-DB30-B735-148FD278D02A}"/>
                </a:ext>
              </a:extLst>
            </p:cNvPr>
            <p:cNvSpPr/>
            <p:nvPr/>
          </p:nvSpPr>
          <p:spPr>
            <a:xfrm>
              <a:off x="5547360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Crown with solid fill">
              <a:extLst>
                <a:ext uri="{FF2B5EF4-FFF2-40B4-BE49-F238E27FC236}">
                  <a16:creationId xmlns:a16="http://schemas.microsoft.com/office/drawing/2014/main" id="{A81DFB25-E7BF-B6DA-419B-F5DFF510B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8800" y="2885739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22E0D-25CE-19F0-DA63-BB402898FAB6}"/>
              </a:ext>
            </a:extLst>
          </p:cNvPr>
          <p:cNvGrpSpPr/>
          <p:nvPr/>
        </p:nvGrpSpPr>
        <p:grpSpPr>
          <a:xfrm>
            <a:off x="5638800" y="-12281432"/>
            <a:ext cx="914400" cy="914400"/>
            <a:chOff x="8666181" y="2743200"/>
            <a:chExt cx="1371600" cy="13716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52368-3AAD-FB46-700E-9646D36159E3}"/>
                </a:ext>
              </a:extLst>
            </p:cNvPr>
            <p:cNvSpPr/>
            <p:nvPr/>
          </p:nvSpPr>
          <p:spPr>
            <a:xfrm>
              <a:off x="8666181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162D94-4BE6-8EB2-E894-F1762D072538}"/>
                </a:ext>
              </a:extLst>
            </p:cNvPr>
            <p:cNvSpPr/>
            <p:nvPr/>
          </p:nvSpPr>
          <p:spPr>
            <a:xfrm>
              <a:off x="8803341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8F71267-6128-85EE-9AFD-7B24B16D7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90" y="3135951"/>
              <a:ext cx="771182" cy="58609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EA9CCC-E8E8-A648-600B-B094FEC5E8E0}"/>
              </a:ext>
            </a:extLst>
          </p:cNvPr>
          <p:cNvGrpSpPr/>
          <p:nvPr/>
        </p:nvGrpSpPr>
        <p:grpSpPr>
          <a:xfrm>
            <a:off x="5753100" y="-12167132"/>
            <a:ext cx="685800" cy="685800"/>
            <a:chOff x="7048948" y="2743200"/>
            <a:chExt cx="1371600" cy="13716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579ECCA-BEAD-6B0C-008D-7794235EB10E}"/>
                </a:ext>
              </a:extLst>
            </p:cNvPr>
            <p:cNvSpPr/>
            <p:nvPr/>
          </p:nvSpPr>
          <p:spPr>
            <a:xfrm>
              <a:off x="7048948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D9AD40C-E470-E83F-8FCB-9A42548782BD}"/>
                </a:ext>
              </a:extLst>
            </p:cNvPr>
            <p:cNvSpPr/>
            <p:nvPr/>
          </p:nvSpPr>
          <p:spPr>
            <a:xfrm>
              <a:off x="7186108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B54AA98-C341-8392-4E9C-E3DB046D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072" y="3135388"/>
              <a:ext cx="581352" cy="587224"/>
            </a:xfrm>
            <a:custGeom>
              <a:avLst/>
              <a:gdLst>
                <a:gd name="connsiteX0" fmla="*/ 0 w 581352"/>
                <a:gd name="connsiteY0" fmla="*/ 0 h 587224"/>
                <a:gd name="connsiteX1" fmla="*/ 581352 w 581352"/>
                <a:gd name="connsiteY1" fmla="*/ 0 h 587224"/>
                <a:gd name="connsiteX2" fmla="*/ 581352 w 581352"/>
                <a:gd name="connsiteY2" fmla="*/ 587224 h 587224"/>
                <a:gd name="connsiteX3" fmla="*/ 0 w 581352"/>
                <a:gd name="connsiteY3" fmla="*/ 587224 h 587224"/>
                <a:gd name="connsiteX4" fmla="*/ 0 w 581352"/>
                <a:gd name="connsiteY4" fmla="*/ 0 h 58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352" h="587224" fill="none" extrusionOk="0">
                  <a:moveTo>
                    <a:pt x="0" y="0"/>
                  </a:moveTo>
                  <a:cubicBezTo>
                    <a:pt x="280521" y="14647"/>
                    <a:pt x="429179" y="-2884"/>
                    <a:pt x="581352" y="0"/>
                  </a:cubicBezTo>
                  <a:cubicBezTo>
                    <a:pt x="557982" y="244001"/>
                    <a:pt x="567107" y="420968"/>
                    <a:pt x="581352" y="587224"/>
                  </a:cubicBezTo>
                  <a:cubicBezTo>
                    <a:pt x="458153" y="579293"/>
                    <a:pt x="184532" y="572439"/>
                    <a:pt x="0" y="587224"/>
                  </a:cubicBezTo>
                  <a:cubicBezTo>
                    <a:pt x="-7999" y="369640"/>
                    <a:pt x="4386" y="276640"/>
                    <a:pt x="0" y="0"/>
                  </a:cubicBezTo>
                  <a:close/>
                </a:path>
                <a:path w="581352" h="587224" stroke="0" extrusionOk="0">
                  <a:moveTo>
                    <a:pt x="0" y="0"/>
                  </a:moveTo>
                  <a:cubicBezTo>
                    <a:pt x="243408" y="28356"/>
                    <a:pt x="349667" y="-28690"/>
                    <a:pt x="581352" y="0"/>
                  </a:cubicBezTo>
                  <a:cubicBezTo>
                    <a:pt x="592428" y="216657"/>
                    <a:pt x="568155" y="451285"/>
                    <a:pt x="581352" y="587224"/>
                  </a:cubicBezTo>
                  <a:cubicBezTo>
                    <a:pt x="363478" y="566586"/>
                    <a:pt x="181332" y="613052"/>
                    <a:pt x="0" y="587224"/>
                  </a:cubicBezTo>
                  <a:cubicBezTo>
                    <a:pt x="-659" y="410946"/>
                    <a:pt x="-10317" y="152417"/>
                    <a:pt x="0" y="0"/>
                  </a:cubicBezTo>
                  <a:close/>
                </a:path>
              </a:pathLst>
            </a:custGeom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5125554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4926F0-A04D-35DE-4172-22DF0A426643}"/>
              </a:ext>
            </a:extLst>
          </p:cNvPr>
          <p:cNvGrpSpPr/>
          <p:nvPr/>
        </p:nvGrpSpPr>
        <p:grpSpPr>
          <a:xfrm>
            <a:off x="5410200" y="-12510032"/>
            <a:ext cx="1371600" cy="1371600"/>
            <a:chOff x="5404774" y="2731625"/>
            <a:chExt cx="1371600" cy="13716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1BFF59C-6ED6-2550-8745-23EEFA4CDF8A}"/>
                </a:ext>
              </a:extLst>
            </p:cNvPr>
            <p:cNvSpPr/>
            <p:nvPr/>
          </p:nvSpPr>
          <p:spPr>
            <a:xfrm>
              <a:off x="5404774" y="2731625"/>
              <a:ext cx="1371600" cy="13716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7529CB6-9F4D-EF95-30EF-02878BD770A9}"/>
                </a:ext>
              </a:extLst>
            </p:cNvPr>
            <p:cNvSpPr/>
            <p:nvPr/>
          </p:nvSpPr>
          <p:spPr>
            <a:xfrm>
              <a:off x="5541934" y="2868785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475910-F714-2323-CE01-B1C8BC889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379" y="3137997"/>
              <a:ext cx="632391" cy="558857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BD78634-6005-0244-8AC1-53BC390F320D}"/>
              </a:ext>
            </a:extLst>
          </p:cNvPr>
          <p:cNvSpPr/>
          <p:nvPr/>
        </p:nvSpPr>
        <p:spPr>
          <a:xfrm>
            <a:off x="5410199" y="-12502140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BBF440-15B2-1361-5C8F-C1C3ADFDF4FA}"/>
              </a:ext>
            </a:extLst>
          </p:cNvPr>
          <p:cNvSpPr txBox="1"/>
          <p:nvPr/>
        </p:nvSpPr>
        <p:spPr>
          <a:xfrm>
            <a:off x="609600" y="-7955280"/>
            <a:ext cx="4138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WE MADE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B202EB-40D2-18B7-BCD1-0E980F24595C}"/>
              </a:ext>
            </a:extLst>
          </p:cNvPr>
          <p:cNvSpPr/>
          <p:nvPr/>
        </p:nvSpPr>
        <p:spPr>
          <a:xfrm>
            <a:off x="717632" y="1342665"/>
            <a:ext cx="72078" cy="60108"/>
          </a:xfrm>
          <a:prstGeom prst="rect">
            <a:avLst/>
          </a:prstGeom>
          <a:solidFill>
            <a:srgbClr val="FFC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EB930-D939-ED2F-7AAD-C51645A6DB1A}"/>
              </a:ext>
            </a:extLst>
          </p:cNvPr>
          <p:cNvSpPr txBox="1"/>
          <p:nvPr/>
        </p:nvSpPr>
        <p:spPr>
          <a:xfrm>
            <a:off x="-1196051" y="670560"/>
            <a:ext cx="2369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>
                    <a:alpha val="0"/>
                  </a:schemeClr>
                </a:solidFill>
              </a:rPr>
              <a:t>MADE BY</a:t>
            </a:r>
          </a:p>
        </p:txBody>
      </p:sp>
    </p:spTree>
    <p:extLst>
      <p:ext uri="{BB962C8B-B14F-4D97-AF65-F5344CB8AC3E}">
        <p14:creationId xmlns:p14="http://schemas.microsoft.com/office/powerpoint/2010/main" val="222741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D8EE39-2D43-C4AD-CFA4-396F8C53B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08"/>
          <a:stretch/>
        </p:blipFill>
        <p:spPr>
          <a:xfrm>
            <a:off x="0" y="-4175760"/>
            <a:ext cx="12222480" cy="14718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F8A92-AAD9-4505-FAE9-5BE8BB6EFC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6493">
            <a:off x="4536119" y="-105499"/>
            <a:ext cx="6814185" cy="681418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21D5E6-568A-0204-BCAA-42E0F24ECC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349"/>
          <a:stretch/>
        </p:blipFill>
        <p:spPr>
          <a:xfrm>
            <a:off x="0" y="6858000"/>
            <a:ext cx="12192000" cy="2228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6CC1-79F1-D0E0-B71D-895F62D6CE2E}"/>
              </a:ext>
            </a:extLst>
          </p:cNvPr>
          <p:cNvSpPr txBox="1"/>
          <p:nvPr/>
        </p:nvSpPr>
        <p:spPr>
          <a:xfrm>
            <a:off x="640080" y="12330374"/>
            <a:ext cx="3128357" cy="15696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j-lt"/>
              </a:rPr>
              <a:t>Tower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16B64-77E0-74D7-38CE-12D923BA73B8}"/>
              </a:ext>
            </a:extLst>
          </p:cNvPr>
          <p:cNvSpPr txBox="1"/>
          <p:nvPr/>
        </p:nvSpPr>
        <p:spPr>
          <a:xfrm>
            <a:off x="1752049" y="10257181"/>
            <a:ext cx="904415" cy="10156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+mj-lt"/>
              </a:rPr>
              <a:t>Of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1A02F-186F-7808-AC75-424C648E842B}"/>
              </a:ext>
            </a:extLst>
          </p:cNvPr>
          <p:cNvSpPr txBox="1"/>
          <p:nvPr/>
        </p:nvSpPr>
        <p:spPr>
          <a:xfrm>
            <a:off x="1045927" y="11134344"/>
            <a:ext cx="2316660" cy="12003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Hanoi</a:t>
            </a:r>
            <a:endParaRPr lang="en-US" sz="7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66BEA-1B90-3CA4-B0BA-05481A08B7EE}"/>
              </a:ext>
            </a:extLst>
          </p:cNvPr>
          <p:cNvSpPr txBox="1"/>
          <p:nvPr/>
        </p:nvSpPr>
        <p:spPr>
          <a:xfrm>
            <a:off x="1030343" y="-6964174"/>
            <a:ext cx="10131313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Using the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B</a:t>
            </a:r>
            <a:r>
              <a:rPr lang="en-US" sz="2800" b="0" i="0" dirty="0">
                <a:solidFill>
                  <a:srgbClr val="FFC000"/>
                </a:solidFill>
                <a:effectLst/>
                <a:latin typeface="Google Sans"/>
              </a:rPr>
              <a:t>acktracking algorithm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, we tried to solve the Sudoku problem. When some cell is filled with a digit, it checks whether it is valid or not. When it is not valid, it checks for other numbers. If all numbers are checked from 1-9, and no valid digit found to place, it backtracks to the previous option.</a:t>
            </a:r>
            <a:endParaRPr lang="en-US" sz="2800" dirty="0"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24589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3566A4-9329-BD66-81FE-787B99516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08" t="28372" b="24908"/>
          <a:stretch/>
        </p:blipFill>
        <p:spPr>
          <a:xfrm>
            <a:off x="0" y="0"/>
            <a:ext cx="12222480" cy="6876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FD73A4-9CDE-9CB2-B2EA-F724998DC8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6493">
            <a:off x="4536119" y="-105499"/>
            <a:ext cx="6814185" cy="681418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CEE10-80F1-11A1-FE3B-B2532F100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6095"/>
            <a:ext cx="12192000" cy="9040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DC65F9-4EBF-B072-46F3-C0ECA3BE916C}"/>
              </a:ext>
            </a:extLst>
          </p:cNvPr>
          <p:cNvSpPr txBox="1"/>
          <p:nvPr/>
        </p:nvSpPr>
        <p:spPr>
          <a:xfrm>
            <a:off x="609600" y="4966279"/>
            <a:ext cx="3128357" cy="15696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j-lt"/>
              </a:rPr>
              <a:t>Tower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734DF-19B6-CAA8-A704-9D81BAF00A26}"/>
              </a:ext>
            </a:extLst>
          </p:cNvPr>
          <p:cNvSpPr txBox="1"/>
          <p:nvPr/>
        </p:nvSpPr>
        <p:spPr>
          <a:xfrm>
            <a:off x="1721569" y="2893086"/>
            <a:ext cx="904415" cy="10156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+mj-lt"/>
              </a:rPr>
              <a:t>Of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08F9A-64C4-312B-AED7-30AB034892CA}"/>
              </a:ext>
            </a:extLst>
          </p:cNvPr>
          <p:cNvSpPr txBox="1"/>
          <p:nvPr/>
        </p:nvSpPr>
        <p:spPr>
          <a:xfrm>
            <a:off x="1015447" y="3770249"/>
            <a:ext cx="2316660" cy="12003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Hanoi</a:t>
            </a:r>
            <a:endParaRPr lang="en-US" sz="7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EB2ECE-D0A6-8547-094B-CF17CD3572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"/>
          <a:stretch/>
        </p:blipFill>
        <p:spPr>
          <a:xfrm>
            <a:off x="12222480" y="-677342"/>
            <a:ext cx="12588240" cy="82126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7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A5BCE-591F-7568-46BB-A76F280493DE}"/>
              </a:ext>
            </a:extLst>
          </p:cNvPr>
          <p:cNvSpPr txBox="1"/>
          <p:nvPr/>
        </p:nvSpPr>
        <p:spPr>
          <a:xfrm>
            <a:off x="18628083" y="1942737"/>
            <a:ext cx="105669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  <a:latin typeface="Google Sans"/>
              </a:rPr>
              <a:t>The Tower of Hanoi puzzle starts with a tower of disks of decreasing size stacked in order on one pole, with the largest disk at the bottom and the smallest at the top.</a:t>
            </a:r>
          </a:p>
          <a:p>
            <a:pPr algn="ctr"/>
            <a:r>
              <a:rPr lang="en-US" sz="2800" dirty="0">
                <a:solidFill>
                  <a:srgbClr val="D1D5DB"/>
                </a:solidFill>
                <a:latin typeface="Google Sans"/>
              </a:rPr>
              <a:t>We used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Recursion</a:t>
            </a:r>
            <a:r>
              <a:rPr lang="en-US" sz="2800" dirty="0">
                <a:solidFill>
                  <a:srgbClr val="D1D5DB"/>
                </a:solidFill>
                <a:latin typeface="Google Sans"/>
              </a:rPr>
              <a:t> to move the discs such that the larger discs are never over the smaller discs during the process.</a:t>
            </a:r>
            <a:endParaRPr lang="en-US" sz="2800" b="0" i="0" dirty="0">
              <a:solidFill>
                <a:srgbClr val="D1D5DB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44566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29583 -3.33333E-6 C 0.42812 -3.33333E-6 0.59179 0.09792 0.59179 0.17778 L 0.59179 0.35625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1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608 1.48148E-6 C 0.23281 1.48148E-6 0.32174 0.06296 0.32174 0.11435 L 0.32174 0.22893 " pathEditMode="relative" rAng="0" ptsTypes="AA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179 0.35625 C 0.5444 0.35625 0.5013 0.24213 0.45468 0.21528 C 0.40807 0.1882 0.31223 0.2213 0.31223 0.19398 C 0.31223 0.17338 0.31237 0.21158 0.31237 0.19121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84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0.17578 -0.57848 C 0.21237 -0.70903 0.26731 -0.77987 0.32487 -0.77987 C 0.39036 -0.77987 0.44309 -0.70903 0.47968 -0.57848 L 0.65559 4.07407E-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73" y="-3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237 0.19121 C 0.27604 -0.00439 0.23828 -0.00115 0.20234 -0.19629 C 0.17994 -0.32847 0.14609 -0.40162 0.11067 -0.40162 C 0.07031 -0.40162 0.03815 -0.32847 0.01575 -0.19629 C -0.02006 -0.00092 -0.04519 0.12778 -0.08099 0.32361 " pathEditMode="relative" rAng="0" ptsTypes="AAA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74" y="-2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93 0.15185 L 0.40638 -0.30857 C 0.42135 -0.41435 0.44322 -0.47477 0.46718 -0.47477 C 0.49375 -0.47477 0.51484 -0.41435 0.52994 -0.30857 C 0.55364 -0.15602 0.66132 -0.00625 0.66341 -0.00093 " pathEditMode="relative" rAng="0" ptsTypes="AAAAA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67" y="-3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62 0.34213 L 0.12656 -0.20185 C 0.16783 -0.32453 0.2302 -0.3912 0.29544 -0.3912 C 0.3694 -0.3912 0.4289 -0.32453 0.47005 -0.20185 C 0.53658 -0.02083 0.67408 -0.00092 0.67604 -0.00393 " pathEditMode="relative" rAng="0" ptsTypes="AAAAA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83" y="-3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5" grpId="2"/>
      <p:bldP spid="5" grpId="3"/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D7BB20-BB32-3539-8F99-A39BB42B1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"/>
          <a:stretch/>
        </p:blipFill>
        <p:spPr>
          <a:xfrm>
            <a:off x="0" y="-677342"/>
            <a:ext cx="12588240" cy="8212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64899-B09F-656B-C2CF-BBA9518F0207}"/>
              </a:ext>
            </a:extLst>
          </p:cNvPr>
          <p:cNvSpPr txBox="1"/>
          <p:nvPr/>
        </p:nvSpPr>
        <p:spPr>
          <a:xfrm>
            <a:off x="1010643" y="1942737"/>
            <a:ext cx="105669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  <a:latin typeface="Google Sans"/>
              </a:rPr>
              <a:t>The Tower of Hanoi puzzle starts with a tower of disks of decreasing size stacked in order on one pole, with the largest disk at the bottom and the smallest at the top.</a:t>
            </a:r>
          </a:p>
          <a:p>
            <a:pPr algn="ctr"/>
            <a:r>
              <a:rPr lang="en-US" sz="2800" dirty="0">
                <a:solidFill>
                  <a:srgbClr val="D1D5DB"/>
                </a:solidFill>
                <a:latin typeface="Google Sans"/>
              </a:rPr>
              <a:t>We used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Recursion</a:t>
            </a:r>
            <a:r>
              <a:rPr lang="en-US" sz="2800" dirty="0">
                <a:solidFill>
                  <a:srgbClr val="D1D5DB"/>
                </a:solidFill>
                <a:latin typeface="Google Sans"/>
              </a:rPr>
              <a:t> to move the discs such that the larger discs are never over the smaller discs during the process.</a:t>
            </a:r>
            <a:endParaRPr lang="en-US" sz="2800" b="0" i="0" dirty="0">
              <a:solidFill>
                <a:srgbClr val="D1D5DB"/>
              </a:solidFill>
              <a:effectLst/>
              <a:latin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87DF6-EE56-916C-AFC1-72790EF8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-482649"/>
            <a:ext cx="12192000" cy="9040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532423-1687-1DCD-5BE3-B253D4515669}"/>
              </a:ext>
            </a:extLst>
          </p:cNvPr>
          <p:cNvSpPr txBox="1"/>
          <p:nvPr/>
        </p:nvSpPr>
        <p:spPr>
          <a:xfrm>
            <a:off x="-11582400" y="4989725"/>
            <a:ext cx="3128357" cy="15696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j-lt"/>
              </a:rPr>
              <a:t>Tower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B2CEE-6222-9668-509E-E92F1737ADA1}"/>
              </a:ext>
            </a:extLst>
          </p:cNvPr>
          <p:cNvSpPr txBox="1"/>
          <p:nvPr/>
        </p:nvSpPr>
        <p:spPr>
          <a:xfrm>
            <a:off x="-10470431" y="2916532"/>
            <a:ext cx="904415" cy="10156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+mj-lt"/>
              </a:rPr>
              <a:t>Of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26AA3-E567-2DAF-EAEF-02300CA69394}"/>
              </a:ext>
            </a:extLst>
          </p:cNvPr>
          <p:cNvSpPr txBox="1"/>
          <p:nvPr/>
        </p:nvSpPr>
        <p:spPr>
          <a:xfrm>
            <a:off x="-11176553" y="3793695"/>
            <a:ext cx="2316660" cy="12003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Hanoi</a:t>
            </a:r>
            <a:endParaRPr lang="en-US" sz="7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19923-82A5-14AA-7603-4DD7258194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894"/>
          <a:stretch/>
        </p:blipFill>
        <p:spPr>
          <a:xfrm>
            <a:off x="-102870" y="6898624"/>
            <a:ext cx="12397740" cy="1165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4D5D45-0938-E6C5-68DC-9BCEE7E3D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40" y="8885841"/>
            <a:ext cx="1217357" cy="12173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09B30-A12E-E0D6-6C68-402C7A73A2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86" y="8544332"/>
            <a:ext cx="826770" cy="1165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D885CF-A4FB-8271-66D5-4A3D64B69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75" y="8522029"/>
            <a:ext cx="1338072" cy="1886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0E6808-FA05-F1FF-50C9-A1687476E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568" y="9775136"/>
            <a:ext cx="1757036" cy="175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8A6ACF8-7D2A-6AF1-BD3D-DD776478A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2"/>
          <a:stretch/>
        </p:blipFill>
        <p:spPr>
          <a:xfrm>
            <a:off x="0" y="-677342"/>
            <a:ext cx="12588240" cy="82126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500AC8-26AC-4DA6-F170-E9255C943A05}"/>
              </a:ext>
            </a:extLst>
          </p:cNvPr>
          <p:cNvSpPr txBox="1"/>
          <p:nvPr/>
        </p:nvSpPr>
        <p:spPr>
          <a:xfrm>
            <a:off x="1010643" y="1942737"/>
            <a:ext cx="105669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  <a:latin typeface="Google Sans"/>
              </a:rPr>
              <a:t>The Tower of Hanoi puzzle starts with a tower of disks of decreasing size stacked in order on one pole, with the largest disk at the bottom and the smallest at the top.</a:t>
            </a:r>
          </a:p>
          <a:p>
            <a:pPr algn="ctr"/>
            <a:r>
              <a:rPr lang="en-US" sz="2800" dirty="0">
                <a:solidFill>
                  <a:srgbClr val="D1D5DB"/>
                </a:solidFill>
                <a:latin typeface="Google Sans"/>
              </a:rPr>
              <a:t>We used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Recursion</a:t>
            </a:r>
            <a:r>
              <a:rPr lang="en-US" sz="2800" dirty="0">
                <a:solidFill>
                  <a:srgbClr val="D1D5DB"/>
                </a:solidFill>
                <a:latin typeface="Google Sans"/>
              </a:rPr>
              <a:t> to move the discs such that the larger discs are never over the smaller discs during the process.</a:t>
            </a:r>
            <a:endParaRPr lang="en-US" sz="2800" b="0" i="0" dirty="0">
              <a:solidFill>
                <a:srgbClr val="D1D5DB"/>
              </a:solidFill>
              <a:effectLst/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CDCC8-7196-A2AD-2022-36355F5D2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70" y="-200660"/>
            <a:ext cx="12397740" cy="826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6DF89-70DA-770B-2E12-FA2FB59C0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40" y="503841"/>
            <a:ext cx="1217357" cy="1217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6EDDC-1D8C-663E-1375-32F6CD876A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86" y="162332"/>
            <a:ext cx="826770" cy="1165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68452-6DE3-6F2E-A31A-E53902CF9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75" y="140029"/>
            <a:ext cx="1338072" cy="1886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DCE2A-EB4A-0205-DE4B-ED0A0C485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568" y="1393136"/>
            <a:ext cx="1757036" cy="17570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BAB655-0641-A004-62F4-BCE83CA9E57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284"/>
          <a:stretch/>
        </p:blipFill>
        <p:spPr>
          <a:xfrm>
            <a:off x="-266700" y="6858000"/>
            <a:ext cx="12458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36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CBDC3F0-C641-FE81-139D-3CA7B859222E}"/>
              </a:ext>
            </a:extLst>
          </p:cNvPr>
          <p:cNvSpPr txBox="1"/>
          <p:nvPr/>
        </p:nvSpPr>
        <p:spPr>
          <a:xfrm>
            <a:off x="1010643" y="1942737"/>
            <a:ext cx="105669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D1D5DB"/>
                </a:solidFill>
                <a:effectLst/>
                <a:latin typeface="Google Sans"/>
              </a:rPr>
              <a:t>The Tower of Hanoi puzzle starts with a tower of disks of decreasing size stacked in order on one pole, with the largest disk at the bottom and the smallest at the top.</a:t>
            </a:r>
          </a:p>
          <a:p>
            <a:pPr algn="ctr"/>
            <a:r>
              <a:rPr lang="en-US" sz="2800" dirty="0">
                <a:solidFill>
                  <a:srgbClr val="D1D5DB"/>
                </a:solidFill>
                <a:latin typeface="Google Sans"/>
              </a:rPr>
              <a:t>We used </a:t>
            </a:r>
            <a:r>
              <a:rPr lang="en-US" sz="2800" dirty="0">
                <a:solidFill>
                  <a:srgbClr val="FFC000"/>
                </a:solidFill>
                <a:latin typeface="Google Sans"/>
              </a:rPr>
              <a:t>Recursion</a:t>
            </a:r>
            <a:r>
              <a:rPr lang="en-US" sz="2800" dirty="0">
                <a:solidFill>
                  <a:srgbClr val="D1D5DB"/>
                </a:solidFill>
                <a:latin typeface="Google Sans"/>
              </a:rPr>
              <a:t> to move the discs such that the larger discs are never over the smaller discs during the process.</a:t>
            </a:r>
            <a:endParaRPr lang="en-US" sz="2800" b="0" i="0" dirty="0">
              <a:solidFill>
                <a:srgbClr val="D1D5DB"/>
              </a:solidFill>
              <a:effectLst/>
              <a:latin typeface="Google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EA5176-A97E-48A5-87AF-7C8D0880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70" y="-200660"/>
            <a:ext cx="12397740" cy="8265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EE3D6-74A3-21D8-C2E7-A0FD2B713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40" y="503841"/>
            <a:ext cx="1217357" cy="1217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C7BF8B-20E0-D64F-2B9E-2BC9A923FF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86" y="162332"/>
            <a:ext cx="826770" cy="1165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5C2B00-B66A-D689-FA6F-E5658FAED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75" y="140029"/>
            <a:ext cx="1338072" cy="1886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2294BE-E63A-BB47-1D44-72C340222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568" y="1393136"/>
            <a:ext cx="1757036" cy="1757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64DD5-1161-4DAB-9193-C023991DF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-723900"/>
            <a:ext cx="12458700" cy="8305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C501B4-7288-6AD7-93F9-C9D9E8540EF0}"/>
              </a:ext>
            </a:extLst>
          </p:cNvPr>
          <p:cNvSpPr txBox="1"/>
          <p:nvPr/>
        </p:nvSpPr>
        <p:spPr>
          <a:xfrm>
            <a:off x="7044808" y="418737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C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48792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2898591-EC18-6A5D-7316-EA5105D5A79E}"/>
              </a:ext>
            </a:extLst>
          </p:cNvPr>
          <p:cNvSpPr txBox="1"/>
          <p:nvPr/>
        </p:nvSpPr>
        <p:spPr>
          <a:xfrm>
            <a:off x="609600" y="670560"/>
            <a:ext cx="2369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MADE BY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B33A1A-9ABA-860A-3674-AD7B60B3B41D}"/>
              </a:ext>
            </a:extLst>
          </p:cNvPr>
          <p:cNvGrpSpPr/>
          <p:nvPr/>
        </p:nvGrpSpPr>
        <p:grpSpPr>
          <a:xfrm>
            <a:off x="5638800" y="3004288"/>
            <a:ext cx="914400" cy="914400"/>
            <a:chOff x="5410200" y="2743200"/>
            <a:chExt cx="1371600" cy="13716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7D1376-051A-7135-EFBA-2F2F108EC492}"/>
                </a:ext>
              </a:extLst>
            </p:cNvPr>
            <p:cNvSpPr/>
            <p:nvPr/>
          </p:nvSpPr>
          <p:spPr>
            <a:xfrm>
              <a:off x="5410200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D6EF19-C7D2-5A74-C66A-7FE28161E272}"/>
                </a:ext>
              </a:extLst>
            </p:cNvPr>
            <p:cNvSpPr/>
            <p:nvPr/>
          </p:nvSpPr>
          <p:spPr>
            <a:xfrm>
              <a:off x="5547360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Crown with solid fill">
              <a:extLst>
                <a:ext uri="{FF2B5EF4-FFF2-40B4-BE49-F238E27FC236}">
                  <a16:creationId xmlns:a16="http://schemas.microsoft.com/office/drawing/2014/main" id="{0A336C53-4907-C00C-A55C-0694CC7C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885739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E72FE75-FAF8-7F1B-90A2-5D42AB1C5C1A}"/>
              </a:ext>
            </a:extLst>
          </p:cNvPr>
          <p:cNvGrpSpPr/>
          <p:nvPr/>
        </p:nvGrpSpPr>
        <p:grpSpPr>
          <a:xfrm>
            <a:off x="5638800" y="3004288"/>
            <a:ext cx="914400" cy="914400"/>
            <a:chOff x="8666181" y="2743200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B7C31F-055B-6032-86DA-8205710B86F2}"/>
                </a:ext>
              </a:extLst>
            </p:cNvPr>
            <p:cNvSpPr/>
            <p:nvPr/>
          </p:nvSpPr>
          <p:spPr>
            <a:xfrm>
              <a:off x="8666181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A20739-6E26-04B4-A212-9BB7830C0F17}"/>
                </a:ext>
              </a:extLst>
            </p:cNvPr>
            <p:cNvSpPr/>
            <p:nvPr/>
          </p:nvSpPr>
          <p:spPr>
            <a:xfrm>
              <a:off x="8803341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106AAB0-DB63-B168-B5D1-090B4D57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90" y="3135951"/>
              <a:ext cx="771182" cy="58609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59A338-B051-5488-0458-59A64FEFC0DD}"/>
              </a:ext>
            </a:extLst>
          </p:cNvPr>
          <p:cNvGrpSpPr/>
          <p:nvPr/>
        </p:nvGrpSpPr>
        <p:grpSpPr>
          <a:xfrm>
            <a:off x="5753100" y="3118588"/>
            <a:ext cx="685800" cy="685800"/>
            <a:chOff x="7048948" y="2743200"/>
            <a:chExt cx="1371600" cy="1371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5DC399-462A-BBA2-E887-F709AA5115A0}"/>
                </a:ext>
              </a:extLst>
            </p:cNvPr>
            <p:cNvSpPr/>
            <p:nvPr/>
          </p:nvSpPr>
          <p:spPr>
            <a:xfrm>
              <a:off x="7048948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73E732-3EC4-5F31-AA40-CC9F51419D96}"/>
                </a:ext>
              </a:extLst>
            </p:cNvPr>
            <p:cNvSpPr/>
            <p:nvPr/>
          </p:nvSpPr>
          <p:spPr>
            <a:xfrm>
              <a:off x="7186108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4BCBAC-7BA0-06B3-2D79-491BEC9C8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072" y="3135388"/>
              <a:ext cx="581352" cy="587224"/>
            </a:xfrm>
            <a:custGeom>
              <a:avLst/>
              <a:gdLst>
                <a:gd name="connsiteX0" fmla="*/ 0 w 581352"/>
                <a:gd name="connsiteY0" fmla="*/ 0 h 587224"/>
                <a:gd name="connsiteX1" fmla="*/ 581352 w 581352"/>
                <a:gd name="connsiteY1" fmla="*/ 0 h 587224"/>
                <a:gd name="connsiteX2" fmla="*/ 581352 w 581352"/>
                <a:gd name="connsiteY2" fmla="*/ 587224 h 587224"/>
                <a:gd name="connsiteX3" fmla="*/ 0 w 581352"/>
                <a:gd name="connsiteY3" fmla="*/ 587224 h 587224"/>
                <a:gd name="connsiteX4" fmla="*/ 0 w 581352"/>
                <a:gd name="connsiteY4" fmla="*/ 0 h 58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352" h="587224" fill="none" extrusionOk="0">
                  <a:moveTo>
                    <a:pt x="0" y="0"/>
                  </a:moveTo>
                  <a:cubicBezTo>
                    <a:pt x="280521" y="14647"/>
                    <a:pt x="429179" y="-2884"/>
                    <a:pt x="581352" y="0"/>
                  </a:cubicBezTo>
                  <a:cubicBezTo>
                    <a:pt x="557982" y="244001"/>
                    <a:pt x="567107" y="420968"/>
                    <a:pt x="581352" y="587224"/>
                  </a:cubicBezTo>
                  <a:cubicBezTo>
                    <a:pt x="458153" y="579293"/>
                    <a:pt x="184532" y="572439"/>
                    <a:pt x="0" y="587224"/>
                  </a:cubicBezTo>
                  <a:cubicBezTo>
                    <a:pt x="-7999" y="369640"/>
                    <a:pt x="4386" y="276640"/>
                    <a:pt x="0" y="0"/>
                  </a:cubicBezTo>
                  <a:close/>
                </a:path>
                <a:path w="581352" h="587224" stroke="0" extrusionOk="0">
                  <a:moveTo>
                    <a:pt x="0" y="0"/>
                  </a:moveTo>
                  <a:cubicBezTo>
                    <a:pt x="243408" y="28356"/>
                    <a:pt x="349667" y="-28690"/>
                    <a:pt x="581352" y="0"/>
                  </a:cubicBezTo>
                  <a:cubicBezTo>
                    <a:pt x="592428" y="216657"/>
                    <a:pt x="568155" y="451285"/>
                    <a:pt x="581352" y="587224"/>
                  </a:cubicBezTo>
                  <a:cubicBezTo>
                    <a:pt x="363478" y="566586"/>
                    <a:pt x="181332" y="613052"/>
                    <a:pt x="0" y="587224"/>
                  </a:cubicBezTo>
                  <a:cubicBezTo>
                    <a:pt x="-659" y="410946"/>
                    <a:pt x="-10317" y="152417"/>
                    <a:pt x="0" y="0"/>
                  </a:cubicBezTo>
                  <a:close/>
                </a:path>
              </a:pathLst>
            </a:custGeom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5125554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94908D-F5A6-F755-040E-4CD6A1B26BBD}"/>
              </a:ext>
            </a:extLst>
          </p:cNvPr>
          <p:cNvGrpSpPr/>
          <p:nvPr/>
        </p:nvGrpSpPr>
        <p:grpSpPr>
          <a:xfrm>
            <a:off x="5410200" y="2775688"/>
            <a:ext cx="1371600" cy="1371600"/>
            <a:chOff x="5404774" y="2731625"/>
            <a:chExt cx="1371600" cy="13716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E5D6C3-3999-64F0-0DE8-6E74B2B92FDB}"/>
                </a:ext>
              </a:extLst>
            </p:cNvPr>
            <p:cNvSpPr/>
            <p:nvPr/>
          </p:nvSpPr>
          <p:spPr>
            <a:xfrm>
              <a:off x="5404774" y="2731625"/>
              <a:ext cx="1371600" cy="13716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B5C1BF-2F93-FB83-1D62-BD1B460364F1}"/>
                </a:ext>
              </a:extLst>
            </p:cNvPr>
            <p:cNvSpPr/>
            <p:nvPr/>
          </p:nvSpPr>
          <p:spPr>
            <a:xfrm>
              <a:off x="5541934" y="2868785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3611C0E-B385-B834-61D5-B276D52E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379" y="3137997"/>
              <a:ext cx="632391" cy="55885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FDA0E8-84BD-2651-8301-773CA84D3DA1}"/>
              </a:ext>
            </a:extLst>
          </p:cNvPr>
          <p:cNvGrpSpPr/>
          <p:nvPr/>
        </p:nvGrpSpPr>
        <p:grpSpPr>
          <a:xfrm>
            <a:off x="4950568" y="6920968"/>
            <a:ext cx="2581539" cy="1171217"/>
            <a:chOff x="4804094" y="5175298"/>
            <a:chExt cx="2581539" cy="11712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B291C5-D760-165B-00BC-0C983ED245B4}"/>
                </a:ext>
              </a:extLst>
            </p:cNvPr>
            <p:cNvSpPr txBox="1"/>
            <p:nvPr/>
          </p:nvSpPr>
          <p:spPr>
            <a:xfrm>
              <a:off x="4964824" y="5175298"/>
              <a:ext cx="23128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C0C0"/>
                  </a:solidFill>
                </a:rPr>
                <a:t>PATHFINDER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37DE0E-F497-0BDB-6386-C173407B4823}"/>
                </a:ext>
              </a:extLst>
            </p:cNvPr>
            <p:cNvSpPr txBox="1"/>
            <p:nvPr/>
          </p:nvSpPr>
          <p:spPr>
            <a:xfrm>
              <a:off x="4804094" y="5761740"/>
              <a:ext cx="25815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Used Dijkstra’s and A* algorithm for pathfinding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33CC006C-307E-9467-4AA8-9CEFDA9ADD21}"/>
              </a:ext>
            </a:extLst>
          </p:cNvPr>
          <p:cNvSpPr/>
          <p:nvPr/>
        </p:nvSpPr>
        <p:spPr>
          <a:xfrm>
            <a:off x="5410199" y="2783580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BE15887-B3CD-84A9-3231-01A05F8FC4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19" y="-81095"/>
            <a:ext cx="7437121" cy="64345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C82DB84-2303-A06D-75D2-7691AC1720DE}"/>
              </a:ext>
            </a:extLst>
          </p:cNvPr>
          <p:cNvSpPr txBox="1"/>
          <p:nvPr/>
        </p:nvSpPr>
        <p:spPr>
          <a:xfrm>
            <a:off x="-6604383" y="3430438"/>
            <a:ext cx="72145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0" dirty="0">
                <a:solidFill>
                  <a:srgbClr val="C0C0C0"/>
                </a:solidFill>
                <a:latin typeface="Calibri Light"/>
                <a:ea typeface="+mj-ea"/>
                <a:cs typeface="+mj-cs"/>
              </a:rPr>
              <a:t>VISUALIZE</a:t>
            </a:r>
            <a:r>
              <a:rPr lang="en-US" sz="10000" dirty="0">
                <a:solidFill>
                  <a:srgbClr val="FFC000"/>
                </a:solidFill>
                <a:latin typeface="Calibri Light"/>
                <a:ea typeface="+mj-ea"/>
                <a:cs typeface="+mj-cs"/>
              </a:rPr>
              <a:t>IT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9" name="Graphic 48" descr="Lightbulb with solid fill">
            <a:extLst>
              <a:ext uri="{FF2B5EF4-FFF2-40B4-BE49-F238E27FC236}">
                <a16:creationId xmlns:a16="http://schemas.microsoft.com/office/drawing/2014/main" id="{4F59957D-A228-3E98-701A-660BD52F4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359290" y="2775688"/>
            <a:ext cx="1184030" cy="11840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0754E68-5B18-1468-46A1-45B254488759}"/>
              </a:ext>
            </a:extLst>
          </p:cNvPr>
          <p:cNvGrpSpPr/>
          <p:nvPr/>
        </p:nvGrpSpPr>
        <p:grpSpPr>
          <a:xfrm>
            <a:off x="0" y="-4509032"/>
            <a:ext cx="12192000" cy="3426992"/>
            <a:chOff x="0" y="0"/>
            <a:chExt cx="12192000" cy="34269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8EFDD4-0A37-1BD9-1F25-42AF56441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62"/>
            <a:stretch/>
          </p:blipFill>
          <p:spPr>
            <a:xfrm>
              <a:off x="0" y="0"/>
              <a:ext cx="12192000" cy="300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A9D26AE-3F30-4F3C-F693-625D301420E0}"/>
                </a:ext>
              </a:extLst>
            </p:cNvPr>
            <p:cNvSpPr/>
            <p:nvPr/>
          </p:nvSpPr>
          <p:spPr>
            <a:xfrm>
              <a:off x="0" y="0"/>
              <a:ext cx="12192000" cy="3426992"/>
            </a:xfrm>
            <a:custGeom>
              <a:avLst/>
              <a:gdLst>
                <a:gd name="connsiteX0" fmla="*/ 12192000 w 12192000"/>
                <a:gd name="connsiteY0" fmla="*/ 0 h 3426992"/>
                <a:gd name="connsiteX1" fmla="*/ 12192000 w 12192000"/>
                <a:gd name="connsiteY1" fmla="*/ 3426992 h 3426992"/>
                <a:gd name="connsiteX2" fmla="*/ 0 w 12192000"/>
                <a:gd name="connsiteY2" fmla="*/ 3426992 h 3426992"/>
                <a:gd name="connsiteX3" fmla="*/ 0 w 12192000"/>
                <a:gd name="connsiteY3" fmla="*/ 3018476 h 3426992"/>
                <a:gd name="connsiteX4" fmla="*/ 466177 w 12192000"/>
                <a:gd name="connsiteY4" fmla="*/ 2815519 h 3426992"/>
                <a:gd name="connsiteX5" fmla="*/ 11639877 w 12192000"/>
                <a:gd name="connsiteY5" fmla="*/ 58189 h 34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426992">
                  <a:moveTo>
                    <a:pt x="12192000" y="0"/>
                  </a:moveTo>
                  <a:lnTo>
                    <a:pt x="12192000" y="3426992"/>
                  </a:lnTo>
                  <a:lnTo>
                    <a:pt x="0" y="3426992"/>
                  </a:lnTo>
                  <a:lnTo>
                    <a:pt x="0" y="3018476"/>
                  </a:lnTo>
                  <a:lnTo>
                    <a:pt x="466177" y="2815519"/>
                  </a:lnTo>
                  <a:cubicBezTo>
                    <a:pt x="3597514" y="1515902"/>
                    <a:pt x="7414405" y="554633"/>
                    <a:pt x="11639877" y="58189"/>
                  </a:cubicBezTo>
                  <a:close/>
                </a:path>
              </a:pathLst>
            </a:custGeom>
            <a:solidFill>
              <a:srgbClr val="1A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98CA337-8C94-A596-E525-29DF9EDA4B3F}"/>
              </a:ext>
            </a:extLst>
          </p:cNvPr>
          <p:cNvSpPr txBox="1"/>
          <p:nvPr/>
        </p:nvSpPr>
        <p:spPr>
          <a:xfrm>
            <a:off x="609600" y="-3840480"/>
            <a:ext cx="4138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WE MADE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074CC-6EEE-64F9-9482-9A241B9A5716}"/>
              </a:ext>
            </a:extLst>
          </p:cNvPr>
          <p:cNvSpPr txBox="1"/>
          <p:nvPr/>
        </p:nvSpPr>
        <p:spPr>
          <a:xfrm>
            <a:off x="2678820" y="2556600"/>
            <a:ext cx="1927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Sudeep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2EA07-24FA-9F3D-5B1C-25B723AE084E}"/>
              </a:ext>
            </a:extLst>
          </p:cNvPr>
          <p:cNvSpPr txBox="1"/>
          <p:nvPr/>
        </p:nvSpPr>
        <p:spPr>
          <a:xfrm>
            <a:off x="7478965" y="2556600"/>
            <a:ext cx="1479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Sujan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0BD6F-E125-74D1-A9C1-0643033CABDE}"/>
              </a:ext>
            </a:extLst>
          </p:cNvPr>
          <p:cNvSpPr txBox="1"/>
          <p:nvPr/>
        </p:nvSpPr>
        <p:spPr>
          <a:xfrm>
            <a:off x="5355829" y="4539807"/>
            <a:ext cx="1480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Surav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FC0644-5D50-9C30-9AB9-53F61C74FB46}"/>
              </a:ext>
            </a:extLst>
          </p:cNvPr>
          <p:cNvSpPr/>
          <p:nvPr/>
        </p:nvSpPr>
        <p:spPr>
          <a:xfrm>
            <a:off x="717631" y="1342665"/>
            <a:ext cx="2273039" cy="97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06CDE0-BF3E-A7F8-3767-38DB0E2AB807}"/>
              </a:ext>
            </a:extLst>
          </p:cNvPr>
          <p:cNvGrpSpPr/>
          <p:nvPr/>
        </p:nvGrpSpPr>
        <p:grpSpPr>
          <a:xfrm>
            <a:off x="0" y="2008"/>
            <a:ext cx="12192000" cy="3426992"/>
            <a:chOff x="0" y="0"/>
            <a:chExt cx="12192000" cy="3426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BF2E23-1669-35A5-B82F-E5B64ECAF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62"/>
            <a:stretch/>
          </p:blipFill>
          <p:spPr>
            <a:xfrm>
              <a:off x="0" y="0"/>
              <a:ext cx="12192000" cy="300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1C97903-3C24-B9C4-DBEC-DD4B6931E5AB}"/>
                </a:ext>
              </a:extLst>
            </p:cNvPr>
            <p:cNvSpPr/>
            <p:nvPr/>
          </p:nvSpPr>
          <p:spPr>
            <a:xfrm>
              <a:off x="0" y="0"/>
              <a:ext cx="12192000" cy="3426992"/>
            </a:xfrm>
            <a:custGeom>
              <a:avLst/>
              <a:gdLst>
                <a:gd name="connsiteX0" fmla="*/ 12192000 w 12192000"/>
                <a:gd name="connsiteY0" fmla="*/ 0 h 3426992"/>
                <a:gd name="connsiteX1" fmla="*/ 12192000 w 12192000"/>
                <a:gd name="connsiteY1" fmla="*/ 3426992 h 3426992"/>
                <a:gd name="connsiteX2" fmla="*/ 0 w 12192000"/>
                <a:gd name="connsiteY2" fmla="*/ 3426992 h 3426992"/>
                <a:gd name="connsiteX3" fmla="*/ 0 w 12192000"/>
                <a:gd name="connsiteY3" fmla="*/ 3018476 h 3426992"/>
                <a:gd name="connsiteX4" fmla="*/ 466177 w 12192000"/>
                <a:gd name="connsiteY4" fmla="*/ 2815519 h 3426992"/>
                <a:gd name="connsiteX5" fmla="*/ 11639877 w 12192000"/>
                <a:gd name="connsiteY5" fmla="*/ 58189 h 34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426992">
                  <a:moveTo>
                    <a:pt x="12192000" y="0"/>
                  </a:moveTo>
                  <a:lnTo>
                    <a:pt x="12192000" y="3426992"/>
                  </a:lnTo>
                  <a:lnTo>
                    <a:pt x="0" y="3426992"/>
                  </a:lnTo>
                  <a:lnTo>
                    <a:pt x="0" y="3018476"/>
                  </a:lnTo>
                  <a:lnTo>
                    <a:pt x="466177" y="2815519"/>
                  </a:lnTo>
                  <a:cubicBezTo>
                    <a:pt x="3597514" y="1515902"/>
                    <a:pt x="7414405" y="554633"/>
                    <a:pt x="11639877" y="58189"/>
                  </a:cubicBezTo>
                  <a:close/>
                </a:path>
              </a:pathLst>
            </a:custGeom>
            <a:solidFill>
              <a:srgbClr val="1A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898591-EC18-6A5D-7316-EA5105D5A79E}"/>
              </a:ext>
            </a:extLst>
          </p:cNvPr>
          <p:cNvSpPr txBox="1"/>
          <p:nvPr/>
        </p:nvSpPr>
        <p:spPr>
          <a:xfrm>
            <a:off x="609600" y="670560"/>
            <a:ext cx="4138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WE MADE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B3B54B-38AF-941A-083B-DD4B5BBC7C44}"/>
              </a:ext>
            </a:extLst>
          </p:cNvPr>
          <p:cNvGrpSpPr/>
          <p:nvPr/>
        </p:nvGrpSpPr>
        <p:grpSpPr>
          <a:xfrm>
            <a:off x="4804094" y="5175298"/>
            <a:ext cx="2581539" cy="1171217"/>
            <a:chOff x="4804094" y="5175298"/>
            <a:chExt cx="2581539" cy="1171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9B3876-4D7A-0FF3-8322-D8B39568035C}"/>
                </a:ext>
              </a:extLst>
            </p:cNvPr>
            <p:cNvSpPr txBox="1"/>
            <p:nvPr/>
          </p:nvSpPr>
          <p:spPr>
            <a:xfrm>
              <a:off x="4964824" y="5175298"/>
              <a:ext cx="23128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C0C0"/>
                  </a:solidFill>
                </a:rPr>
                <a:t>PATHFINDER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40F160-2950-87CF-186C-A9EED0EEF25E}"/>
                </a:ext>
              </a:extLst>
            </p:cNvPr>
            <p:cNvSpPr txBox="1"/>
            <p:nvPr/>
          </p:nvSpPr>
          <p:spPr>
            <a:xfrm>
              <a:off x="4804094" y="5761740"/>
              <a:ext cx="25815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Used Dijkstra’s and A* algorithm for pathfinding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E72FE75-FAF8-7F1B-90A2-5D42AB1C5C1A}"/>
              </a:ext>
            </a:extLst>
          </p:cNvPr>
          <p:cNvGrpSpPr/>
          <p:nvPr/>
        </p:nvGrpSpPr>
        <p:grpSpPr>
          <a:xfrm>
            <a:off x="7355111" y="3004288"/>
            <a:ext cx="914400" cy="914400"/>
            <a:chOff x="8666181" y="2743200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B7C31F-055B-6032-86DA-8205710B86F2}"/>
                </a:ext>
              </a:extLst>
            </p:cNvPr>
            <p:cNvSpPr/>
            <p:nvPr/>
          </p:nvSpPr>
          <p:spPr>
            <a:xfrm>
              <a:off x="8666181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A20739-6E26-04B4-A212-9BB7830C0F17}"/>
                </a:ext>
              </a:extLst>
            </p:cNvPr>
            <p:cNvSpPr/>
            <p:nvPr/>
          </p:nvSpPr>
          <p:spPr>
            <a:xfrm>
              <a:off x="8803341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106AAB0-DB63-B168-B5D1-090B4D57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90" y="3135951"/>
              <a:ext cx="771182" cy="58609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59A338-B051-5488-0458-59A64FEFC0DD}"/>
              </a:ext>
            </a:extLst>
          </p:cNvPr>
          <p:cNvGrpSpPr/>
          <p:nvPr/>
        </p:nvGrpSpPr>
        <p:grpSpPr>
          <a:xfrm>
            <a:off x="5753100" y="2465406"/>
            <a:ext cx="685800" cy="685800"/>
            <a:chOff x="7048948" y="2743200"/>
            <a:chExt cx="1371600" cy="1371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5DC399-462A-BBA2-E887-F709AA5115A0}"/>
                </a:ext>
              </a:extLst>
            </p:cNvPr>
            <p:cNvSpPr/>
            <p:nvPr/>
          </p:nvSpPr>
          <p:spPr>
            <a:xfrm>
              <a:off x="7048948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73E732-3EC4-5F31-AA40-CC9F51419D96}"/>
                </a:ext>
              </a:extLst>
            </p:cNvPr>
            <p:cNvSpPr/>
            <p:nvPr/>
          </p:nvSpPr>
          <p:spPr>
            <a:xfrm>
              <a:off x="7186108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4BCBAC-7BA0-06B3-2D79-491BEC9C8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072" y="3135388"/>
              <a:ext cx="581352" cy="587224"/>
            </a:xfrm>
            <a:custGeom>
              <a:avLst/>
              <a:gdLst>
                <a:gd name="connsiteX0" fmla="*/ 0 w 581352"/>
                <a:gd name="connsiteY0" fmla="*/ 0 h 587224"/>
                <a:gd name="connsiteX1" fmla="*/ 581352 w 581352"/>
                <a:gd name="connsiteY1" fmla="*/ 0 h 587224"/>
                <a:gd name="connsiteX2" fmla="*/ 581352 w 581352"/>
                <a:gd name="connsiteY2" fmla="*/ 587224 h 587224"/>
                <a:gd name="connsiteX3" fmla="*/ 0 w 581352"/>
                <a:gd name="connsiteY3" fmla="*/ 587224 h 587224"/>
                <a:gd name="connsiteX4" fmla="*/ 0 w 581352"/>
                <a:gd name="connsiteY4" fmla="*/ 0 h 58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352" h="587224" fill="none" extrusionOk="0">
                  <a:moveTo>
                    <a:pt x="0" y="0"/>
                  </a:moveTo>
                  <a:cubicBezTo>
                    <a:pt x="280521" y="14647"/>
                    <a:pt x="429179" y="-2884"/>
                    <a:pt x="581352" y="0"/>
                  </a:cubicBezTo>
                  <a:cubicBezTo>
                    <a:pt x="557982" y="244001"/>
                    <a:pt x="567107" y="420968"/>
                    <a:pt x="581352" y="587224"/>
                  </a:cubicBezTo>
                  <a:cubicBezTo>
                    <a:pt x="458153" y="579293"/>
                    <a:pt x="184532" y="572439"/>
                    <a:pt x="0" y="587224"/>
                  </a:cubicBezTo>
                  <a:cubicBezTo>
                    <a:pt x="-7999" y="369640"/>
                    <a:pt x="4386" y="276640"/>
                    <a:pt x="0" y="0"/>
                  </a:cubicBezTo>
                  <a:close/>
                </a:path>
                <a:path w="581352" h="587224" stroke="0" extrusionOk="0">
                  <a:moveTo>
                    <a:pt x="0" y="0"/>
                  </a:moveTo>
                  <a:cubicBezTo>
                    <a:pt x="243408" y="28356"/>
                    <a:pt x="349667" y="-28690"/>
                    <a:pt x="581352" y="0"/>
                  </a:cubicBezTo>
                  <a:cubicBezTo>
                    <a:pt x="592428" y="216657"/>
                    <a:pt x="568155" y="451285"/>
                    <a:pt x="581352" y="587224"/>
                  </a:cubicBezTo>
                  <a:cubicBezTo>
                    <a:pt x="363478" y="566586"/>
                    <a:pt x="181332" y="613052"/>
                    <a:pt x="0" y="587224"/>
                  </a:cubicBezTo>
                  <a:cubicBezTo>
                    <a:pt x="-659" y="410946"/>
                    <a:pt x="-10317" y="152417"/>
                    <a:pt x="0" y="0"/>
                  </a:cubicBezTo>
                  <a:close/>
                </a:path>
              </a:pathLst>
            </a:custGeom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5125554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B33A1A-9ABA-860A-3674-AD7B60B3B41D}"/>
              </a:ext>
            </a:extLst>
          </p:cNvPr>
          <p:cNvGrpSpPr/>
          <p:nvPr/>
        </p:nvGrpSpPr>
        <p:grpSpPr>
          <a:xfrm>
            <a:off x="3922489" y="3004288"/>
            <a:ext cx="914400" cy="914400"/>
            <a:chOff x="5410200" y="2743200"/>
            <a:chExt cx="1371600" cy="13716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7D1376-051A-7135-EFBA-2F2F108EC492}"/>
                </a:ext>
              </a:extLst>
            </p:cNvPr>
            <p:cNvSpPr/>
            <p:nvPr/>
          </p:nvSpPr>
          <p:spPr>
            <a:xfrm>
              <a:off x="5410200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D6EF19-C7D2-5A74-C66A-7FE28161E272}"/>
                </a:ext>
              </a:extLst>
            </p:cNvPr>
            <p:cNvSpPr/>
            <p:nvPr/>
          </p:nvSpPr>
          <p:spPr>
            <a:xfrm>
              <a:off x="5547360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Graphic 22" descr="Crown with solid fill">
              <a:extLst>
                <a:ext uri="{FF2B5EF4-FFF2-40B4-BE49-F238E27FC236}">
                  <a16:creationId xmlns:a16="http://schemas.microsoft.com/office/drawing/2014/main" id="{0A336C53-4907-C00C-A55C-0694CC7C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885739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94908D-F5A6-F755-040E-4CD6A1B26BBD}"/>
              </a:ext>
            </a:extLst>
          </p:cNvPr>
          <p:cNvGrpSpPr/>
          <p:nvPr/>
        </p:nvGrpSpPr>
        <p:grpSpPr>
          <a:xfrm>
            <a:off x="5410200" y="3703899"/>
            <a:ext cx="1371600" cy="1371600"/>
            <a:chOff x="5404774" y="2731625"/>
            <a:chExt cx="1371600" cy="13716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E5D6C3-3999-64F0-0DE8-6E74B2B92FDB}"/>
                </a:ext>
              </a:extLst>
            </p:cNvPr>
            <p:cNvSpPr/>
            <p:nvPr/>
          </p:nvSpPr>
          <p:spPr>
            <a:xfrm>
              <a:off x="5404774" y="2731625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B5C1BF-2F93-FB83-1D62-BD1B460364F1}"/>
                </a:ext>
              </a:extLst>
            </p:cNvPr>
            <p:cNvSpPr/>
            <p:nvPr/>
          </p:nvSpPr>
          <p:spPr>
            <a:xfrm>
              <a:off x="5541934" y="2868785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3611C0E-B385-B834-61D5-B276D52E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379" y="3137997"/>
              <a:ext cx="632391" cy="558857"/>
            </a:xfrm>
            <a:prstGeom prst="rect">
              <a:avLst/>
            </a:prstGeom>
          </p:spPr>
        </p:pic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C62AC638-2B2F-B7BB-1BC2-CC583C205CAE}"/>
              </a:ext>
            </a:extLst>
          </p:cNvPr>
          <p:cNvSpPr/>
          <p:nvPr/>
        </p:nvSpPr>
        <p:spPr>
          <a:xfrm>
            <a:off x="5410200" y="3604450"/>
            <a:ext cx="1371600" cy="1371600"/>
          </a:xfrm>
          <a:prstGeom prst="ellipse">
            <a:avLst/>
          </a:prstGeom>
          <a:solidFill>
            <a:srgbClr val="FFC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5F60B-63B9-D5BD-9717-ABE2DCF44402}"/>
              </a:ext>
            </a:extLst>
          </p:cNvPr>
          <p:cNvSpPr txBox="1"/>
          <p:nvPr/>
        </p:nvSpPr>
        <p:spPr>
          <a:xfrm>
            <a:off x="-9540240" y="624840"/>
            <a:ext cx="2369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MADE BY</a:t>
            </a:r>
          </a:p>
        </p:txBody>
      </p:sp>
    </p:spTree>
    <p:extLst>
      <p:ext uri="{BB962C8B-B14F-4D97-AF65-F5344CB8AC3E}">
        <p14:creationId xmlns:p14="http://schemas.microsoft.com/office/powerpoint/2010/main" val="121706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06CDE0-BF3E-A7F8-3767-38DB0E2AB807}"/>
              </a:ext>
            </a:extLst>
          </p:cNvPr>
          <p:cNvGrpSpPr/>
          <p:nvPr/>
        </p:nvGrpSpPr>
        <p:grpSpPr>
          <a:xfrm>
            <a:off x="0" y="2008"/>
            <a:ext cx="12192000" cy="3426992"/>
            <a:chOff x="0" y="0"/>
            <a:chExt cx="12192000" cy="3426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BF2E23-1669-35A5-B82F-E5B64ECAF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62"/>
            <a:stretch/>
          </p:blipFill>
          <p:spPr>
            <a:xfrm>
              <a:off x="0" y="0"/>
              <a:ext cx="12192000" cy="300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1C97903-3C24-B9C4-DBEC-DD4B6931E5AB}"/>
                </a:ext>
              </a:extLst>
            </p:cNvPr>
            <p:cNvSpPr/>
            <p:nvPr/>
          </p:nvSpPr>
          <p:spPr>
            <a:xfrm>
              <a:off x="0" y="0"/>
              <a:ext cx="12192000" cy="3426992"/>
            </a:xfrm>
            <a:custGeom>
              <a:avLst/>
              <a:gdLst>
                <a:gd name="connsiteX0" fmla="*/ 12192000 w 12192000"/>
                <a:gd name="connsiteY0" fmla="*/ 0 h 3426992"/>
                <a:gd name="connsiteX1" fmla="*/ 12192000 w 12192000"/>
                <a:gd name="connsiteY1" fmla="*/ 3426992 h 3426992"/>
                <a:gd name="connsiteX2" fmla="*/ 0 w 12192000"/>
                <a:gd name="connsiteY2" fmla="*/ 3426992 h 3426992"/>
                <a:gd name="connsiteX3" fmla="*/ 0 w 12192000"/>
                <a:gd name="connsiteY3" fmla="*/ 3018476 h 3426992"/>
                <a:gd name="connsiteX4" fmla="*/ 466177 w 12192000"/>
                <a:gd name="connsiteY4" fmla="*/ 2815519 h 3426992"/>
                <a:gd name="connsiteX5" fmla="*/ 11639877 w 12192000"/>
                <a:gd name="connsiteY5" fmla="*/ 58189 h 34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426992">
                  <a:moveTo>
                    <a:pt x="12192000" y="0"/>
                  </a:moveTo>
                  <a:lnTo>
                    <a:pt x="12192000" y="3426992"/>
                  </a:lnTo>
                  <a:lnTo>
                    <a:pt x="0" y="3426992"/>
                  </a:lnTo>
                  <a:lnTo>
                    <a:pt x="0" y="3018476"/>
                  </a:lnTo>
                  <a:lnTo>
                    <a:pt x="466177" y="2815519"/>
                  </a:lnTo>
                  <a:cubicBezTo>
                    <a:pt x="3597514" y="1515902"/>
                    <a:pt x="7414405" y="554633"/>
                    <a:pt x="11639877" y="58189"/>
                  </a:cubicBezTo>
                  <a:close/>
                </a:path>
              </a:pathLst>
            </a:custGeom>
            <a:solidFill>
              <a:srgbClr val="1A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898591-EC18-6A5D-7316-EA5105D5A79E}"/>
              </a:ext>
            </a:extLst>
          </p:cNvPr>
          <p:cNvSpPr txBox="1"/>
          <p:nvPr/>
        </p:nvSpPr>
        <p:spPr>
          <a:xfrm>
            <a:off x="609600" y="670560"/>
            <a:ext cx="4138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WE MADE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B3B54B-38AF-941A-083B-DD4B5BBC7C44}"/>
              </a:ext>
            </a:extLst>
          </p:cNvPr>
          <p:cNvGrpSpPr/>
          <p:nvPr/>
        </p:nvGrpSpPr>
        <p:grpSpPr>
          <a:xfrm>
            <a:off x="4804094" y="5175298"/>
            <a:ext cx="2581539" cy="1171217"/>
            <a:chOff x="4804094" y="5175298"/>
            <a:chExt cx="2581539" cy="1171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9B3876-4D7A-0FF3-8322-D8B39568035C}"/>
                </a:ext>
              </a:extLst>
            </p:cNvPr>
            <p:cNvSpPr txBox="1"/>
            <p:nvPr/>
          </p:nvSpPr>
          <p:spPr>
            <a:xfrm>
              <a:off x="5218997" y="5175298"/>
              <a:ext cx="17540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C0C0C0"/>
                  </a:solidFill>
                </a:rPr>
                <a:t>NQueens</a:t>
              </a:r>
              <a:endParaRPr lang="en-US" sz="3200" b="1" dirty="0">
                <a:solidFill>
                  <a:srgbClr val="C0C0C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40F160-2950-87CF-186C-A9EED0EEF25E}"/>
                </a:ext>
              </a:extLst>
            </p:cNvPr>
            <p:cNvSpPr txBox="1"/>
            <p:nvPr/>
          </p:nvSpPr>
          <p:spPr>
            <a:xfrm>
              <a:off x="4804094" y="5761740"/>
              <a:ext cx="25815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Used recursive backtracking for n-queens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FD2640-FB91-8E95-5621-EEDE12B6F9D4}"/>
              </a:ext>
            </a:extLst>
          </p:cNvPr>
          <p:cNvGrpSpPr/>
          <p:nvPr/>
        </p:nvGrpSpPr>
        <p:grpSpPr>
          <a:xfrm>
            <a:off x="7355111" y="3004288"/>
            <a:ext cx="914400" cy="914400"/>
            <a:chOff x="5404774" y="2731625"/>
            <a:chExt cx="1371600" cy="13716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84C98A7-CAC8-660C-6FB2-A7224AC12C6D}"/>
                </a:ext>
              </a:extLst>
            </p:cNvPr>
            <p:cNvSpPr/>
            <p:nvPr/>
          </p:nvSpPr>
          <p:spPr>
            <a:xfrm>
              <a:off x="5404774" y="2731625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145685C-1FBF-B7D6-6FBB-0D9AD87BAFBE}"/>
                </a:ext>
              </a:extLst>
            </p:cNvPr>
            <p:cNvSpPr/>
            <p:nvPr/>
          </p:nvSpPr>
          <p:spPr>
            <a:xfrm>
              <a:off x="5541934" y="2868785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94783F8-94D3-3791-3FD2-747FF283A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379" y="3137997"/>
              <a:ext cx="632391" cy="558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0280A1-B3B7-A8FF-0588-8F2D6C4DE2CE}"/>
              </a:ext>
            </a:extLst>
          </p:cNvPr>
          <p:cNvGrpSpPr/>
          <p:nvPr/>
        </p:nvGrpSpPr>
        <p:grpSpPr>
          <a:xfrm>
            <a:off x="5749246" y="2465406"/>
            <a:ext cx="685800" cy="685800"/>
            <a:chOff x="8666181" y="2743200"/>
            <a:chExt cx="1371600" cy="13716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ED67145-156C-F9CB-79CE-E16B2BC5B9BC}"/>
                </a:ext>
              </a:extLst>
            </p:cNvPr>
            <p:cNvSpPr/>
            <p:nvPr/>
          </p:nvSpPr>
          <p:spPr>
            <a:xfrm>
              <a:off x="8666181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3059A33-CCAC-B31A-7DA2-AD4FC8ED5F0E}"/>
                </a:ext>
              </a:extLst>
            </p:cNvPr>
            <p:cNvSpPr/>
            <p:nvPr/>
          </p:nvSpPr>
          <p:spPr>
            <a:xfrm>
              <a:off x="8803341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79A847D-1844-1BB0-EBD6-389473CB7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90" y="3135951"/>
              <a:ext cx="771182" cy="58609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AF6F89-7938-0489-C384-B204933B2699}"/>
              </a:ext>
            </a:extLst>
          </p:cNvPr>
          <p:cNvGrpSpPr/>
          <p:nvPr/>
        </p:nvGrpSpPr>
        <p:grpSpPr>
          <a:xfrm>
            <a:off x="3926327" y="3004288"/>
            <a:ext cx="914400" cy="914400"/>
            <a:chOff x="7048948" y="2743200"/>
            <a:chExt cx="1371600" cy="13716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6646C3-1CAF-9837-9B1C-545C165FA6E6}"/>
                </a:ext>
              </a:extLst>
            </p:cNvPr>
            <p:cNvSpPr/>
            <p:nvPr/>
          </p:nvSpPr>
          <p:spPr>
            <a:xfrm>
              <a:off x="7048948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EE82C5E-23B3-487E-48C7-7B0E77F2E780}"/>
                </a:ext>
              </a:extLst>
            </p:cNvPr>
            <p:cNvSpPr/>
            <p:nvPr/>
          </p:nvSpPr>
          <p:spPr>
            <a:xfrm>
              <a:off x="7186108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9B7A5B1-943D-851F-2806-4A3A5EC7E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072" y="3135388"/>
              <a:ext cx="581352" cy="587224"/>
            </a:xfrm>
            <a:custGeom>
              <a:avLst/>
              <a:gdLst>
                <a:gd name="connsiteX0" fmla="*/ 0 w 581352"/>
                <a:gd name="connsiteY0" fmla="*/ 0 h 587224"/>
                <a:gd name="connsiteX1" fmla="*/ 581352 w 581352"/>
                <a:gd name="connsiteY1" fmla="*/ 0 h 587224"/>
                <a:gd name="connsiteX2" fmla="*/ 581352 w 581352"/>
                <a:gd name="connsiteY2" fmla="*/ 587224 h 587224"/>
                <a:gd name="connsiteX3" fmla="*/ 0 w 581352"/>
                <a:gd name="connsiteY3" fmla="*/ 587224 h 587224"/>
                <a:gd name="connsiteX4" fmla="*/ 0 w 581352"/>
                <a:gd name="connsiteY4" fmla="*/ 0 h 58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352" h="587224" fill="none" extrusionOk="0">
                  <a:moveTo>
                    <a:pt x="0" y="0"/>
                  </a:moveTo>
                  <a:cubicBezTo>
                    <a:pt x="280521" y="14647"/>
                    <a:pt x="429179" y="-2884"/>
                    <a:pt x="581352" y="0"/>
                  </a:cubicBezTo>
                  <a:cubicBezTo>
                    <a:pt x="557982" y="244001"/>
                    <a:pt x="567107" y="420968"/>
                    <a:pt x="581352" y="587224"/>
                  </a:cubicBezTo>
                  <a:cubicBezTo>
                    <a:pt x="458153" y="579293"/>
                    <a:pt x="184532" y="572439"/>
                    <a:pt x="0" y="587224"/>
                  </a:cubicBezTo>
                  <a:cubicBezTo>
                    <a:pt x="-7999" y="369640"/>
                    <a:pt x="4386" y="276640"/>
                    <a:pt x="0" y="0"/>
                  </a:cubicBezTo>
                  <a:close/>
                </a:path>
                <a:path w="581352" h="587224" stroke="0" extrusionOk="0">
                  <a:moveTo>
                    <a:pt x="0" y="0"/>
                  </a:moveTo>
                  <a:cubicBezTo>
                    <a:pt x="243408" y="28356"/>
                    <a:pt x="349667" y="-28690"/>
                    <a:pt x="581352" y="0"/>
                  </a:cubicBezTo>
                  <a:cubicBezTo>
                    <a:pt x="592428" y="216657"/>
                    <a:pt x="568155" y="451285"/>
                    <a:pt x="581352" y="587224"/>
                  </a:cubicBezTo>
                  <a:cubicBezTo>
                    <a:pt x="363478" y="566586"/>
                    <a:pt x="181332" y="613052"/>
                    <a:pt x="0" y="587224"/>
                  </a:cubicBezTo>
                  <a:cubicBezTo>
                    <a:pt x="-659" y="410946"/>
                    <a:pt x="-10317" y="152417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15125554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E02D576-CC10-BA62-F6B8-F0CF369741DF}"/>
              </a:ext>
            </a:extLst>
          </p:cNvPr>
          <p:cNvGrpSpPr/>
          <p:nvPr/>
        </p:nvGrpSpPr>
        <p:grpSpPr>
          <a:xfrm>
            <a:off x="5410200" y="3710810"/>
            <a:ext cx="1371600" cy="1371600"/>
            <a:chOff x="5410200" y="2743200"/>
            <a:chExt cx="1371600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AF0B282-0AF5-A055-CCAF-9D48475E5327}"/>
                </a:ext>
              </a:extLst>
            </p:cNvPr>
            <p:cNvSpPr/>
            <p:nvPr/>
          </p:nvSpPr>
          <p:spPr>
            <a:xfrm>
              <a:off x="5410200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674FE4-91E6-CB98-7FCB-B0B790D8C729}"/>
                </a:ext>
              </a:extLst>
            </p:cNvPr>
            <p:cNvSpPr/>
            <p:nvPr/>
          </p:nvSpPr>
          <p:spPr>
            <a:xfrm>
              <a:off x="5547360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Crown with solid fill">
              <a:extLst>
                <a:ext uri="{FF2B5EF4-FFF2-40B4-BE49-F238E27FC236}">
                  <a16:creationId xmlns:a16="http://schemas.microsoft.com/office/drawing/2014/main" id="{A2DEC95E-98A4-0D86-25A7-01E2074C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8800" y="288573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049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06CDE0-BF3E-A7F8-3767-38DB0E2AB807}"/>
              </a:ext>
            </a:extLst>
          </p:cNvPr>
          <p:cNvGrpSpPr/>
          <p:nvPr/>
        </p:nvGrpSpPr>
        <p:grpSpPr>
          <a:xfrm>
            <a:off x="0" y="2008"/>
            <a:ext cx="12192000" cy="3426992"/>
            <a:chOff x="0" y="0"/>
            <a:chExt cx="12192000" cy="3426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BF2E23-1669-35A5-B82F-E5B64ECAF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62"/>
            <a:stretch/>
          </p:blipFill>
          <p:spPr>
            <a:xfrm>
              <a:off x="0" y="0"/>
              <a:ext cx="12192000" cy="300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1C97903-3C24-B9C4-DBEC-DD4B6931E5AB}"/>
                </a:ext>
              </a:extLst>
            </p:cNvPr>
            <p:cNvSpPr/>
            <p:nvPr/>
          </p:nvSpPr>
          <p:spPr>
            <a:xfrm>
              <a:off x="0" y="0"/>
              <a:ext cx="12192000" cy="3426992"/>
            </a:xfrm>
            <a:custGeom>
              <a:avLst/>
              <a:gdLst>
                <a:gd name="connsiteX0" fmla="*/ 12192000 w 12192000"/>
                <a:gd name="connsiteY0" fmla="*/ 0 h 3426992"/>
                <a:gd name="connsiteX1" fmla="*/ 12192000 w 12192000"/>
                <a:gd name="connsiteY1" fmla="*/ 3426992 h 3426992"/>
                <a:gd name="connsiteX2" fmla="*/ 0 w 12192000"/>
                <a:gd name="connsiteY2" fmla="*/ 3426992 h 3426992"/>
                <a:gd name="connsiteX3" fmla="*/ 0 w 12192000"/>
                <a:gd name="connsiteY3" fmla="*/ 3018476 h 3426992"/>
                <a:gd name="connsiteX4" fmla="*/ 466177 w 12192000"/>
                <a:gd name="connsiteY4" fmla="*/ 2815519 h 3426992"/>
                <a:gd name="connsiteX5" fmla="*/ 11639877 w 12192000"/>
                <a:gd name="connsiteY5" fmla="*/ 58189 h 34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426992">
                  <a:moveTo>
                    <a:pt x="12192000" y="0"/>
                  </a:moveTo>
                  <a:lnTo>
                    <a:pt x="12192000" y="3426992"/>
                  </a:lnTo>
                  <a:lnTo>
                    <a:pt x="0" y="3426992"/>
                  </a:lnTo>
                  <a:lnTo>
                    <a:pt x="0" y="3018476"/>
                  </a:lnTo>
                  <a:lnTo>
                    <a:pt x="466177" y="2815519"/>
                  </a:lnTo>
                  <a:cubicBezTo>
                    <a:pt x="3597514" y="1515902"/>
                    <a:pt x="7414405" y="554633"/>
                    <a:pt x="11639877" y="58189"/>
                  </a:cubicBezTo>
                  <a:close/>
                </a:path>
              </a:pathLst>
            </a:custGeom>
            <a:solidFill>
              <a:srgbClr val="1A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898591-EC18-6A5D-7316-EA5105D5A79E}"/>
              </a:ext>
            </a:extLst>
          </p:cNvPr>
          <p:cNvSpPr txBox="1"/>
          <p:nvPr/>
        </p:nvSpPr>
        <p:spPr>
          <a:xfrm>
            <a:off x="609600" y="670560"/>
            <a:ext cx="4138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WE MADE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B3B54B-38AF-941A-083B-DD4B5BBC7C44}"/>
              </a:ext>
            </a:extLst>
          </p:cNvPr>
          <p:cNvGrpSpPr/>
          <p:nvPr/>
        </p:nvGrpSpPr>
        <p:grpSpPr>
          <a:xfrm>
            <a:off x="4804094" y="5175298"/>
            <a:ext cx="2581539" cy="1171217"/>
            <a:chOff x="4804094" y="5175298"/>
            <a:chExt cx="2581539" cy="1171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9B3876-4D7A-0FF3-8322-D8B39568035C}"/>
                </a:ext>
              </a:extLst>
            </p:cNvPr>
            <p:cNvSpPr txBox="1"/>
            <p:nvPr/>
          </p:nvSpPr>
          <p:spPr>
            <a:xfrm>
              <a:off x="5370578" y="5175298"/>
              <a:ext cx="1450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C0C0C0"/>
                  </a:solidFill>
                </a:rPr>
                <a:t>Sudoku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40F160-2950-87CF-186C-A9EED0EEF25E}"/>
                </a:ext>
              </a:extLst>
            </p:cNvPr>
            <p:cNvSpPr txBox="1"/>
            <p:nvPr/>
          </p:nvSpPr>
          <p:spPr>
            <a:xfrm>
              <a:off x="4804094" y="5761740"/>
              <a:ext cx="25815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Used recursive backtracking for Sudoku solver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FC123D-F36C-DC3C-D170-37CFF6C5686C}"/>
              </a:ext>
            </a:extLst>
          </p:cNvPr>
          <p:cNvGrpSpPr/>
          <p:nvPr/>
        </p:nvGrpSpPr>
        <p:grpSpPr>
          <a:xfrm>
            <a:off x="7355435" y="3004288"/>
            <a:ext cx="914400" cy="914400"/>
            <a:chOff x="5410200" y="2743200"/>
            <a:chExt cx="1371600" cy="13716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1EC7E2-2E82-84CC-D6A3-44BCBC4C881E}"/>
                </a:ext>
              </a:extLst>
            </p:cNvPr>
            <p:cNvSpPr/>
            <p:nvPr/>
          </p:nvSpPr>
          <p:spPr>
            <a:xfrm>
              <a:off x="5410200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4AD86B3-9F9B-5B52-D719-335343D3DF6F}"/>
                </a:ext>
              </a:extLst>
            </p:cNvPr>
            <p:cNvSpPr/>
            <p:nvPr/>
          </p:nvSpPr>
          <p:spPr>
            <a:xfrm>
              <a:off x="5547360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 descr="Crown with solid fill">
              <a:extLst>
                <a:ext uri="{FF2B5EF4-FFF2-40B4-BE49-F238E27FC236}">
                  <a16:creationId xmlns:a16="http://schemas.microsoft.com/office/drawing/2014/main" id="{B7E745E2-5BBD-8122-BB02-9D1210F02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885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7D063C-B07A-5E7E-F8BB-250F947483A3}"/>
              </a:ext>
            </a:extLst>
          </p:cNvPr>
          <p:cNvGrpSpPr/>
          <p:nvPr/>
        </p:nvGrpSpPr>
        <p:grpSpPr>
          <a:xfrm>
            <a:off x="5766441" y="2469793"/>
            <a:ext cx="685800" cy="685800"/>
            <a:chOff x="5404774" y="2731625"/>
            <a:chExt cx="1371600" cy="13716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0A4181-B0CB-F5EA-BBAB-EB82C10D7638}"/>
                </a:ext>
              </a:extLst>
            </p:cNvPr>
            <p:cNvSpPr/>
            <p:nvPr/>
          </p:nvSpPr>
          <p:spPr>
            <a:xfrm>
              <a:off x="5404774" y="2731625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8D204F-ACFD-E8BF-EC1B-9F30117A412E}"/>
                </a:ext>
              </a:extLst>
            </p:cNvPr>
            <p:cNvSpPr/>
            <p:nvPr/>
          </p:nvSpPr>
          <p:spPr>
            <a:xfrm>
              <a:off x="5541934" y="2868785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80E583A-C554-093B-6F5B-490C20931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379" y="3137997"/>
              <a:ext cx="632391" cy="558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82ECC7-0B66-B815-DDC5-D3FF06D01E75}"/>
              </a:ext>
            </a:extLst>
          </p:cNvPr>
          <p:cNvGrpSpPr/>
          <p:nvPr/>
        </p:nvGrpSpPr>
        <p:grpSpPr>
          <a:xfrm>
            <a:off x="3926327" y="3004288"/>
            <a:ext cx="914400" cy="914400"/>
            <a:chOff x="8666181" y="2743200"/>
            <a:chExt cx="1371600" cy="13716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15A68D-2AEF-BE3A-3ABB-CA3827172E1D}"/>
                </a:ext>
              </a:extLst>
            </p:cNvPr>
            <p:cNvSpPr/>
            <p:nvPr/>
          </p:nvSpPr>
          <p:spPr>
            <a:xfrm>
              <a:off x="8666181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3173B0-DD10-75F3-386F-7A95AC86E04A}"/>
                </a:ext>
              </a:extLst>
            </p:cNvPr>
            <p:cNvSpPr/>
            <p:nvPr/>
          </p:nvSpPr>
          <p:spPr>
            <a:xfrm>
              <a:off x="8803341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8896729-FEBE-7D0F-F07F-88789561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90" y="3135951"/>
              <a:ext cx="771182" cy="58609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891302-19A0-F166-0699-52E381C5476D}"/>
              </a:ext>
            </a:extLst>
          </p:cNvPr>
          <p:cNvGrpSpPr/>
          <p:nvPr/>
        </p:nvGrpSpPr>
        <p:grpSpPr>
          <a:xfrm>
            <a:off x="5409063" y="3710810"/>
            <a:ext cx="1371600" cy="1371600"/>
            <a:chOff x="7048948" y="2743200"/>
            <a:chExt cx="1371600" cy="13716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4E4D5D-5E41-C6F4-D904-236F65686F92}"/>
                </a:ext>
              </a:extLst>
            </p:cNvPr>
            <p:cNvSpPr/>
            <p:nvPr/>
          </p:nvSpPr>
          <p:spPr>
            <a:xfrm>
              <a:off x="7048948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783F0B-CFEE-1A31-9F41-057C69BC3B48}"/>
                </a:ext>
              </a:extLst>
            </p:cNvPr>
            <p:cNvSpPr/>
            <p:nvPr/>
          </p:nvSpPr>
          <p:spPr>
            <a:xfrm>
              <a:off x="7186108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D0F5E1-3721-CBB6-42A7-95939EBA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072" y="3135388"/>
              <a:ext cx="581352" cy="587224"/>
            </a:xfrm>
            <a:custGeom>
              <a:avLst/>
              <a:gdLst>
                <a:gd name="connsiteX0" fmla="*/ 0 w 581352"/>
                <a:gd name="connsiteY0" fmla="*/ 0 h 587224"/>
                <a:gd name="connsiteX1" fmla="*/ 581352 w 581352"/>
                <a:gd name="connsiteY1" fmla="*/ 0 h 587224"/>
                <a:gd name="connsiteX2" fmla="*/ 581352 w 581352"/>
                <a:gd name="connsiteY2" fmla="*/ 587224 h 587224"/>
                <a:gd name="connsiteX3" fmla="*/ 0 w 581352"/>
                <a:gd name="connsiteY3" fmla="*/ 587224 h 587224"/>
                <a:gd name="connsiteX4" fmla="*/ 0 w 581352"/>
                <a:gd name="connsiteY4" fmla="*/ 0 h 58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352" h="587224" fill="none" extrusionOk="0">
                  <a:moveTo>
                    <a:pt x="0" y="0"/>
                  </a:moveTo>
                  <a:cubicBezTo>
                    <a:pt x="280521" y="14647"/>
                    <a:pt x="429179" y="-2884"/>
                    <a:pt x="581352" y="0"/>
                  </a:cubicBezTo>
                  <a:cubicBezTo>
                    <a:pt x="557982" y="244001"/>
                    <a:pt x="567107" y="420968"/>
                    <a:pt x="581352" y="587224"/>
                  </a:cubicBezTo>
                  <a:cubicBezTo>
                    <a:pt x="458153" y="579293"/>
                    <a:pt x="184532" y="572439"/>
                    <a:pt x="0" y="587224"/>
                  </a:cubicBezTo>
                  <a:cubicBezTo>
                    <a:pt x="-7999" y="369640"/>
                    <a:pt x="4386" y="276640"/>
                    <a:pt x="0" y="0"/>
                  </a:cubicBezTo>
                  <a:close/>
                </a:path>
                <a:path w="581352" h="587224" stroke="0" extrusionOk="0">
                  <a:moveTo>
                    <a:pt x="0" y="0"/>
                  </a:moveTo>
                  <a:cubicBezTo>
                    <a:pt x="243408" y="28356"/>
                    <a:pt x="349667" y="-28690"/>
                    <a:pt x="581352" y="0"/>
                  </a:cubicBezTo>
                  <a:cubicBezTo>
                    <a:pt x="592428" y="216657"/>
                    <a:pt x="568155" y="451285"/>
                    <a:pt x="581352" y="587224"/>
                  </a:cubicBezTo>
                  <a:cubicBezTo>
                    <a:pt x="363478" y="566586"/>
                    <a:pt x="181332" y="613052"/>
                    <a:pt x="0" y="587224"/>
                  </a:cubicBezTo>
                  <a:cubicBezTo>
                    <a:pt x="-659" y="410946"/>
                    <a:pt x="-10317" y="152417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15125554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110772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06CDE0-BF3E-A7F8-3767-38DB0E2AB807}"/>
              </a:ext>
            </a:extLst>
          </p:cNvPr>
          <p:cNvGrpSpPr/>
          <p:nvPr/>
        </p:nvGrpSpPr>
        <p:grpSpPr>
          <a:xfrm>
            <a:off x="0" y="2008"/>
            <a:ext cx="12192000" cy="3426992"/>
            <a:chOff x="0" y="0"/>
            <a:chExt cx="12192000" cy="3426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BF2E23-1669-35A5-B82F-E5B64ECAF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62"/>
            <a:stretch/>
          </p:blipFill>
          <p:spPr>
            <a:xfrm>
              <a:off x="0" y="0"/>
              <a:ext cx="12192000" cy="300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1C97903-3C24-B9C4-DBEC-DD4B6931E5AB}"/>
                </a:ext>
              </a:extLst>
            </p:cNvPr>
            <p:cNvSpPr/>
            <p:nvPr/>
          </p:nvSpPr>
          <p:spPr>
            <a:xfrm>
              <a:off x="0" y="0"/>
              <a:ext cx="12192000" cy="3426992"/>
            </a:xfrm>
            <a:custGeom>
              <a:avLst/>
              <a:gdLst>
                <a:gd name="connsiteX0" fmla="*/ 12192000 w 12192000"/>
                <a:gd name="connsiteY0" fmla="*/ 0 h 3426992"/>
                <a:gd name="connsiteX1" fmla="*/ 12192000 w 12192000"/>
                <a:gd name="connsiteY1" fmla="*/ 3426992 h 3426992"/>
                <a:gd name="connsiteX2" fmla="*/ 0 w 12192000"/>
                <a:gd name="connsiteY2" fmla="*/ 3426992 h 3426992"/>
                <a:gd name="connsiteX3" fmla="*/ 0 w 12192000"/>
                <a:gd name="connsiteY3" fmla="*/ 3018476 h 3426992"/>
                <a:gd name="connsiteX4" fmla="*/ 466177 w 12192000"/>
                <a:gd name="connsiteY4" fmla="*/ 2815519 h 3426992"/>
                <a:gd name="connsiteX5" fmla="*/ 11639877 w 12192000"/>
                <a:gd name="connsiteY5" fmla="*/ 58189 h 34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426992">
                  <a:moveTo>
                    <a:pt x="12192000" y="0"/>
                  </a:moveTo>
                  <a:lnTo>
                    <a:pt x="12192000" y="3426992"/>
                  </a:lnTo>
                  <a:lnTo>
                    <a:pt x="0" y="3426992"/>
                  </a:lnTo>
                  <a:lnTo>
                    <a:pt x="0" y="3018476"/>
                  </a:lnTo>
                  <a:lnTo>
                    <a:pt x="466177" y="2815519"/>
                  </a:lnTo>
                  <a:cubicBezTo>
                    <a:pt x="3597514" y="1515902"/>
                    <a:pt x="7414405" y="554633"/>
                    <a:pt x="11639877" y="58189"/>
                  </a:cubicBezTo>
                  <a:close/>
                </a:path>
              </a:pathLst>
            </a:custGeom>
            <a:solidFill>
              <a:srgbClr val="1A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898591-EC18-6A5D-7316-EA5105D5A79E}"/>
              </a:ext>
            </a:extLst>
          </p:cNvPr>
          <p:cNvSpPr txBox="1"/>
          <p:nvPr/>
        </p:nvSpPr>
        <p:spPr>
          <a:xfrm>
            <a:off x="609600" y="670560"/>
            <a:ext cx="4138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WE MADE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B3B54B-38AF-941A-083B-DD4B5BBC7C44}"/>
              </a:ext>
            </a:extLst>
          </p:cNvPr>
          <p:cNvGrpSpPr/>
          <p:nvPr/>
        </p:nvGrpSpPr>
        <p:grpSpPr>
          <a:xfrm>
            <a:off x="4711362" y="5175298"/>
            <a:ext cx="2769284" cy="1171217"/>
            <a:chOff x="4711362" y="5175298"/>
            <a:chExt cx="2769284" cy="1171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9B3876-4D7A-0FF3-8322-D8B39568035C}"/>
                </a:ext>
              </a:extLst>
            </p:cNvPr>
            <p:cNvSpPr txBox="1"/>
            <p:nvPr/>
          </p:nvSpPr>
          <p:spPr>
            <a:xfrm>
              <a:off x="4711362" y="5175298"/>
              <a:ext cx="27692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C0C0C0"/>
                  </a:solidFill>
                </a:rPr>
                <a:t>Tower of Hanoi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40F160-2950-87CF-186C-A9EED0EEF25E}"/>
                </a:ext>
              </a:extLst>
            </p:cNvPr>
            <p:cNvSpPr txBox="1"/>
            <p:nvPr/>
          </p:nvSpPr>
          <p:spPr>
            <a:xfrm>
              <a:off x="4804094" y="5761740"/>
              <a:ext cx="25815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Used concept of recursion for Tower of Hanoi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E96395-8E8F-F8DF-B684-D45A0FE9ECC2}"/>
              </a:ext>
            </a:extLst>
          </p:cNvPr>
          <p:cNvGrpSpPr/>
          <p:nvPr/>
        </p:nvGrpSpPr>
        <p:grpSpPr>
          <a:xfrm>
            <a:off x="7348999" y="2995573"/>
            <a:ext cx="914400" cy="914400"/>
            <a:chOff x="7048948" y="2743200"/>
            <a:chExt cx="1371600" cy="13716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0575FCB-40BF-94D5-4FBB-2D296DA69AB2}"/>
                </a:ext>
              </a:extLst>
            </p:cNvPr>
            <p:cNvSpPr/>
            <p:nvPr/>
          </p:nvSpPr>
          <p:spPr>
            <a:xfrm>
              <a:off x="7048948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6057E57-2A88-78BC-1476-E58457D61C9E}"/>
                </a:ext>
              </a:extLst>
            </p:cNvPr>
            <p:cNvSpPr/>
            <p:nvPr/>
          </p:nvSpPr>
          <p:spPr>
            <a:xfrm>
              <a:off x="7186108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84EB54B-91A3-82B2-D541-693C5360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072" y="3135388"/>
              <a:ext cx="581352" cy="587224"/>
            </a:xfrm>
            <a:custGeom>
              <a:avLst/>
              <a:gdLst>
                <a:gd name="connsiteX0" fmla="*/ 0 w 581352"/>
                <a:gd name="connsiteY0" fmla="*/ 0 h 587224"/>
                <a:gd name="connsiteX1" fmla="*/ 581352 w 581352"/>
                <a:gd name="connsiteY1" fmla="*/ 0 h 587224"/>
                <a:gd name="connsiteX2" fmla="*/ 581352 w 581352"/>
                <a:gd name="connsiteY2" fmla="*/ 587224 h 587224"/>
                <a:gd name="connsiteX3" fmla="*/ 0 w 581352"/>
                <a:gd name="connsiteY3" fmla="*/ 587224 h 587224"/>
                <a:gd name="connsiteX4" fmla="*/ 0 w 581352"/>
                <a:gd name="connsiteY4" fmla="*/ 0 h 58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352" h="587224" fill="none" extrusionOk="0">
                  <a:moveTo>
                    <a:pt x="0" y="0"/>
                  </a:moveTo>
                  <a:cubicBezTo>
                    <a:pt x="280521" y="14647"/>
                    <a:pt x="429179" y="-2884"/>
                    <a:pt x="581352" y="0"/>
                  </a:cubicBezTo>
                  <a:cubicBezTo>
                    <a:pt x="557982" y="244001"/>
                    <a:pt x="567107" y="420968"/>
                    <a:pt x="581352" y="587224"/>
                  </a:cubicBezTo>
                  <a:cubicBezTo>
                    <a:pt x="458153" y="579293"/>
                    <a:pt x="184532" y="572439"/>
                    <a:pt x="0" y="587224"/>
                  </a:cubicBezTo>
                  <a:cubicBezTo>
                    <a:pt x="-7999" y="369640"/>
                    <a:pt x="4386" y="276640"/>
                    <a:pt x="0" y="0"/>
                  </a:cubicBezTo>
                  <a:close/>
                </a:path>
                <a:path w="581352" h="587224" stroke="0" extrusionOk="0">
                  <a:moveTo>
                    <a:pt x="0" y="0"/>
                  </a:moveTo>
                  <a:cubicBezTo>
                    <a:pt x="243408" y="28356"/>
                    <a:pt x="349667" y="-28690"/>
                    <a:pt x="581352" y="0"/>
                  </a:cubicBezTo>
                  <a:cubicBezTo>
                    <a:pt x="592428" y="216657"/>
                    <a:pt x="568155" y="451285"/>
                    <a:pt x="581352" y="587224"/>
                  </a:cubicBezTo>
                  <a:cubicBezTo>
                    <a:pt x="363478" y="566586"/>
                    <a:pt x="181332" y="613052"/>
                    <a:pt x="0" y="587224"/>
                  </a:cubicBezTo>
                  <a:cubicBezTo>
                    <a:pt x="-659" y="410946"/>
                    <a:pt x="-10317" y="152417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15125554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6E64C1A-3513-6B81-0C37-E64296D7DD54}"/>
              </a:ext>
            </a:extLst>
          </p:cNvPr>
          <p:cNvGrpSpPr/>
          <p:nvPr/>
        </p:nvGrpSpPr>
        <p:grpSpPr>
          <a:xfrm>
            <a:off x="5766441" y="2464544"/>
            <a:ext cx="685800" cy="685800"/>
            <a:chOff x="5410200" y="2743200"/>
            <a:chExt cx="1371600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5F0158-1606-ED4A-E2B0-92535422A7B7}"/>
                </a:ext>
              </a:extLst>
            </p:cNvPr>
            <p:cNvSpPr/>
            <p:nvPr/>
          </p:nvSpPr>
          <p:spPr>
            <a:xfrm>
              <a:off x="5410200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855330-6DF5-36B7-EC27-7A49A721F87D}"/>
                </a:ext>
              </a:extLst>
            </p:cNvPr>
            <p:cNvSpPr/>
            <p:nvPr/>
          </p:nvSpPr>
          <p:spPr>
            <a:xfrm>
              <a:off x="5547360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Crown with solid fill">
              <a:extLst>
                <a:ext uri="{FF2B5EF4-FFF2-40B4-BE49-F238E27FC236}">
                  <a16:creationId xmlns:a16="http://schemas.microsoft.com/office/drawing/2014/main" id="{6B02125B-E423-4ED7-6574-84B7BCFDC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885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67C5A5-420D-1899-A187-7327AD3F2962}"/>
              </a:ext>
            </a:extLst>
          </p:cNvPr>
          <p:cNvGrpSpPr/>
          <p:nvPr/>
        </p:nvGrpSpPr>
        <p:grpSpPr>
          <a:xfrm>
            <a:off x="3926326" y="3004288"/>
            <a:ext cx="914400" cy="914400"/>
            <a:chOff x="5404774" y="2731625"/>
            <a:chExt cx="1371600" cy="13716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690418-F6A5-4FE4-132F-4B515D6BC2EB}"/>
                </a:ext>
              </a:extLst>
            </p:cNvPr>
            <p:cNvSpPr/>
            <p:nvPr/>
          </p:nvSpPr>
          <p:spPr>
            <a:xfrm>
              <a:off x="5404774" y="2731625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376B2AD-9564-3FCD-D249-6E2D5FAE2299}"/>
                </a:ext>
              </a:extLst>
            </p:cNvPr>
            <p:cNvSpPr/>
            <p:nvPr/>
          </p:nvSpPr>
          <p:spPr>
            <a:xfrm>
              <a:off x="5541934" y="2868785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0D40F6-3118-C374-122D-5B42441BA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379" y="3137997"/>
              <a:ext cx="632391" cy="55885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E6A397B7-A4CE-820F-989C-4BCF1D8F22FD}"/>
              </a:ext>
            </a:extLst>
          </p:cNvPr>
          <p:cNvSpPr/>
          <p:nvPr/>
        </p:nvSpPr>
        <p:spPr>
          <a:xfrm>
            <a:off x="5477642" y="3779390"/>
            <a:ext cx="1234440" cy="1234440"/>
          </a:xfrm>
          <a:prstGeom prst="ellipse">
            <a:avLst/>
          </a:prstGeom>
          <a:solidFill>
            <a:srgbClr val="FFC000">
              <a:alpha val="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1180E4-E649-5FC3-B81A-AC3768B457EE}"/>
              </a:ext>
            </a:extLst>
          </p:cNvPr>
          <p:cNvGrpSpPr/>
          <p:nvPr/>
        </p:nvGrpSpPr>
        <p:grpSpPr>
          <a:xfrm>
            <a:off x="5409063" y="3710810"/>
            <a:ext cx="1371600" cy="1371600"/>
            <a:chOff x="8666181" y="2743200"/>
            <a:chExt cx="1371600" cy="13716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A7E900-C252-FBFF-082E-99D6DF74F55E}"/>
                </a:ext>
              </a:extLst>
            </p:cNvPr>
            <p:cNvSpPr/>
            <p:nvPr/>
          </p:nvSpPr>
          <p:spPr>
            <a:xfrm>
              <a:off x="8666181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5E58E5-C98E-31BF-5470-2A989BF9247F}"/>
                </a:ext>
              </a:extLst>
            </p:cNvPr>
            <p:cNvSpPr/>
            <p:nvPr/>
          </p:nvSpPr>
          <p:spPr>
            <a:xfrm>
              <a:off x="8803341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2B738D9-32AB-B267-E06F-BBF81FB2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90" y="3135951"/>
              <a:ext cx="771182" cy="58609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1638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06CDE0-BF3E-A7F8-3767-38DB0E2AB807}"/>
              </a:ext>
            </a:extLst>
          </p:cNvPr>
          <p:cNvGrpSpPr/>
          <p:nvPr/>
        </p:nvGrpSpPr>
        <p:grpSpPr>
          <a:xfrm>
            <a:off x="0" y="2008"/>
            <a:ext cx="12192000" cy="3426992"/>
            <a:chOff x="0" y="0"/>
            <a:chExt cx="12192000" cy="3426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BF2E23-1669-35A5-B82F-E5B64ECAF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62"/>
            <a:stretch/>
          </p:blipFill>
          <p:spPr>
            <a:xfrm>
              <a:off x="0" y="0"/>
              <a:ext cx="12192000" cy="300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1C97903-3C24-B9C4-DBEC-DD4B6931E5AB}"/>
                </a:ext>
              </a:extLst>
            </p:cNvPr>
            <p:cNvSpPr/>
            <p:nvPr/>
          </p:nvSpPr>
          <p:spPr>
            <a:xfrm>
              <a:off x="0" y="0"/>
              <a:ext cx="12192000" cy="3426992"/>
            </a:xfrm>
            <a:custGeom>
              <a:avLst/>
              <a:gdLst>
                <a:gd name="connsiteX0" fmla="*/ 12192000 w 12192000"/>
                <a:gd name="connsiteY0" fmla="*/ 0 h 3426992"/>
                <a:gd name="connsiteX1" fmla="*/ 12192000 w 12192000"/>
                <a:gd name="connsiteY1" fmla="*/ 3426992 h 3426992"/>
                <a:gd name="connsiteX2" fmla="*/ 0 w 12192000"/>
                <a:gd name="connsiteY2" fmla="*/ 3426992 h 3426992"/>
                <a:gd name="connsiteX3" fmla="*/ 0 w 12192000"/>
                <a:gd name="connsiteY3" fmla="*/ 3018476 h 3426992"/>
                <a:gd name="connsiteX4" fmla="*/ 466177 w 12192000"/>
                <a:gd name="connsiteY4" fmla="*/ 2815519 h 3426992"/>
                <a:gd name="connsiteX5" fmla="*/ 11639877 w 12192000"/>
                <a:gd name="connsiteY5" fmla="*/ 58189 h 34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426992">
                  <a:moveTo>
                    <a:pt x="12192000" y="0"/>
                  </a:moveTo>
                  <a:lnTo>
                    <a:pt x="12192000" y="3426992"/>
                  </a:lnTo>
                  <a:lnTo>
                    <a:pt x="0" y="3426992"/>
                  </a:lnTo>
                  <a:lnTo>
                    <a:pt x="0" y="3018476"/>
                  </a:lnTo>
                  <a:lnTo>
                    <a:pt x="466177" y="2815519"/>
                  </a:lnTo>
                  <a:cubicBezTo>
                    <a:pt x="3597514" y="1515902"/>
                    <a:pt x="7414405" y="554633"/>
                    <a:pt x="11639877" y="58189"/>
                  </a:cubicBezTo>
                  <a:close/>
                </a:path>
              </a:pathLst>
            </a:custGeom>
            <a:solidFill>
              <a:srgbClr val="1A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898591-EC18-6A5D-7316-EA5105D5A79E}"/>
              </a:ext>
            </a:extLst>
          </p:cNvPr>
          <p:cNvSpPr txBox="1"/>
          <p:nvPr/>
        </p:nvSpPr>
        <p:spPr>
          <a:xfrm>
            <a:off x="609600" y="670560"/>
            <a:ext cx="4138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WE MADE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B3B54B-38AF-941A-083B-DD4B5BBC7C44}"/>
              </a:ext>
            </a:extLst>
          </p:cNvPr>
          <p:cNvGrpSpPr/>
          <p:nvPr/>
        </p:nvGrpSpPr>
        <p:grpSpPr>
          <a:xfrm>
            <a:off x="4671155" y="7598021"/>
            <a:ext cx="2769284" cy="1171217"/>
            <a:chOff x="4711362" y="5175298"/>
            <a:chExt cx="2769284" cy="1171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9B3876-4D7A-0FF3-8322-D8B39568035C}"/>
                </a:ext>
              </a:extLst>
            </p:cNvPr>
            <p:cNvSpPr txBox="1"/>
            <p:nvPr/>
          </p:nvSpPr>
          <p:spPr>
            <a:xfrm>
              <a:off x="4711362" y="5175298"/>
              <a:ext cx="27692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C0C0C0"/>
                  </a:solidFill>
                </a:rPr>
                <a:t>Tower of Hanoi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40F160-2950-87CF-186C-A9EED0EEF25E}"/>
                </a:ext>
              </a:extLst>
            </p:cNvPr>
            <p:cNvSpPr txBox="1"/>
            <p:nvPr/>
          </p:nvSpPr>
          <p:spPr>
            <a:xfrm>
              <a:off x="4804094" y="5761740"/>
              <a:ext cx="25815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Used concept of recursion for Tower of Hanoi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E96395-8E8F-F8DF-B684-D45A0FE9ECC2}"/>
              </a:ext>
            </a:extLst>
          </p:cNvPr>
          <p:cNvGrpSpPr/>
          <p:nvPr/>
        </p:nvGrpSpPr>
        <p:grpSpPr>
          <a:xfrm>
            <a:off x="5564133" y="7232261"/>
            <a:ext cx="914400" cy="914400"/>
            <a:chOff x="7048948" y="2743200"/>
            <a:chExt cx="1371600" cy="13716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0575FCB-40BF-94D5-4FBB-2D296DA69AB2}"/>
                </a:ext>
              </a:extLst>
            </p:cNvPr>
            <p:cNvSpPr/>
            <p:nvPr/>
          </p:nvSpPr>
          <p:spPr>
            <a:xfrm>
              <a:off x="7048948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6057E57-2A88-78BC-1476-E58457D61C9E}"/>
                </a:ext>
              </a:extLst>
            </p:cNvPr>
            <p:cNvSpPr/>
            <p:nvPr/>
          </p:nvSpPr>
          <p:spPr>
            <a:xfrm>
              <a:off x="7186108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84EB54B-91A3-82B2-D541-693C5360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072" y="3135388"/>
              <a:ext cx="581352" cy="587224"/>
            </a:xfrm>
            <a:custGeom>
              <a:avLst/>
              <a:gdLst>
                <a:gd name="connsiteX0" fmla="*/ 0 w 581352"/>
                <a:gd name="connsiteY0" fmla="*/ 0 h 587224"/>
                <a:gd name="connsiteX1" fmla="*/ 581352 w 581352"/>
                <a:gd name="connsiteY1" fmla="*/ 0 h 587224"/>
                <a:gd name="connsiteX2" fmla="*/ 581352 w 581352"/>
                <a:gd name="connsiteY2" fmla="*/ 587224 h 587224"/>
                <a:gd name="connsiteX3" fmla="*/ 0 w 581352"/>
                <a:gd name="connsiteY3" fmla="*/ 587224 h 587224"/>
                <a:gd name="connsiteX4" fmla="*/ 0 w 581352"/>
                <a:gd name="connsiteY4" fmla="*/ 0 h 58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352" h="587224" fill="none" extrusionOk="0">
                  <a:moveTo>
                    <a:pt x="0" y="0"/>
                  </a:moveTo>
                  <a:cubicBezTo>
                    <a:pt x="280521" y="14647"/>
                    <a:pt x="429179" y="-2884"/>
                    <a:pt x="581352" y="0"/>
                  </a:cubicBezTo>
                  <a:cubicBezTo>
                    <a:pt x="557982" y="244001"/>
                    <a:pt x="567107" y="420968"/>
                    <a:pt x="581352" y="587224"/>
                  </a:cubicBezTo>
                  <a:cubicBezTo>
                    <a:pt x="458153" y="579293"/>
                    <a:pt x="184532" y="572439"/>
                    <a:pt x="0" y="587224"/>
                  </a:cubicBezTo>
                  <a:cubicBezTo>
                    <a:pt x="-7999" y="369640"/>
                    <a:pt x="4386" y="276640"/>
                    <a:pt x="0" y="0"/>
                  </a:cubicBezTo>
                  <a:close/>
                </a:path>
                <a:path w="581352" h="587224" stroke="0" extrusionOk="0">
                  <a:moveTo>
                    <a:pt x="0" y="0"/>
                  </a:moveTo>
                  <a:cubicBezTo>
                    <a:pt x="243408" y="28356"/>
                    <a:pt x="349667" y="-28690"/>
                    <a:pt x="581352" y="0"/>
                  </a:cubicBezTo>
                  <a:cubicBezTo>
                    <a:pt x="592428" y="216657"/>
                    <a:pt x="568155" y="451285"/>
                    <a:pt x="581352" y="587224"/>
                  </a:cubicBezTo>
                  <a:cubicBezTo>
                    <a:pt x="363478" y="566586"/>
                    <a:pt x="181332" y="613052"/>
                    <a:pt x="0" y="587224"/>
                  </a:cubicBezTo>
                  <a:cubicBezTo>
                    <a:pt x="-659" y="410946"/>
                    <a:pt x="-10317" y="152417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15125554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6E64C1A-3513-6B81-0C37-E64296D7DD54}"/>
              </a:ext>
            </a:extLst>
          </p:cNvPr>
          <p:cNvGrpSpPr/>
          <p:nvPr/>
        </p:nvGrpSpPr>
        <p:grpSpPr>
          <a:xfrm>
            <a:off x="5678433" y="7165189"/>
            <a:ext cx="685800" cy="685800"/>
            <a:chOff x="5410200" y="2743200"/>
            <a:chExt cx="1371600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5F0158-1606-ED4A-E2B0-92535422A7B7}"/>
                </a:ext>
              </a:extLst>
            </p:cNvPr>
            <p:cNvSpPr/>
            <p:nvPr/>
          </p:nvSpPr>
          <p:spPr>
            <a:xfrm>
              <a:off x="5410200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855330-6DF5-36B7-EC27-7A49A721F87D}"/>
                </a:ext>
              </a:extLst>
            </p:cNvPr>
            <p:cNvSpPr/>
            <p:nvPr/>
          </p:nvSpPr>
          <p:spPr>
            <a:xfrm>
              <a:off x="5547360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Crown with solid fill">
              <a:extLst>
                <a:ext uri="{FF2B5EF4-FFF2-40B4-BE49-F238E27FC236}">
                  <a16:creationId xmlns:a16="http://schemas.microsoft.com/office/drawing/2014/main" id="{6B02125B-E423-4ED7-6574-84B7BCFDC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885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67C5A5-420D-1899-A187-7327AD3F2962}"/>
              </a:ext>
            </a:extLst>
          </p:cNvPr>
          <p:cNvGrpSpPr/>
          <p:nvPr/>
        </p:nvGrpSpPr>
        <p:grpSpPr>
          <a:xfrm>
            <a:off x="5564133" y="7140821"/>
            <a:ext cx="914400" cy="914400"/>
            <a:chOff x="5404774" y="2731625"/>
            <a:chExt cx="1371600" cy="13716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690418-F6A5-4FE4-132F-4B515D6BC2EB}"/>
                </a:ext>
              </a:extLst>
            </p:cNvPr>
            <p:cNvSpPr/>
            <p:nvPr/>
          </p:nvSpPr>
          <p:spPr>
            <a:xfrm>
              <a:off x="5404774" y="2731625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376B2AD-9564-3FCD-D249-6E2D5FAE2299}"/>
                </a:ext>
              </a:extLst>
            </p:cNvPr>
            <p:cNvSpPr/>
            <p:nvPr/>
          </p:nvSpPr>
          <p:spPr>
            <a:xfrm>
              <a:off x="5541934" y="2868785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0D40F6-3118-C374-122D-5B42441BA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379" y="3137997"/>
              <a:ext cx="632391" cy="558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1180E4-E649-5FC3-B81A-AC3768B457EE}"/>
              </a:ext>
            </a:extLst>
          </p:cNvPr>
          <p:cNvGrpSpPr/>
          <p:nvPr/>
        </p:nvGrpSpPr>
        <p:grpSpPr>
          <a:xfrm>
            <a:off x="5335533" y="6940615"/>
            <a:ext cx="1371600" cy="1371600"/>
            <a:chOff x="8666181" y="2743200"/>
            <a:chExt cx="1371600" cy="13716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A7E900-C252-FBFF-082E-99D6DF74F55E}"/>
                </a:ext>
              </a:extLst>
            </p:cNvPr>
            <p:cNvSpPr/>
            <p:nvPr/>
          </p:nvSpPr>
          <p:spPr>
            <a:xfrm>
              <a:off x="8666181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5E58E5-C98E-31BF-5470-2A989BF9247F}"/>
                </a:ext>
              </a:extLst>
            </p:cNvPr>
            <p:cNvSpPr/>
            <p:nvPr/>
          </p:nvSpPr>
          <p:spPr>
            <a:xfrm>
              <a:off x="8803341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2B738D9-32AB-B267-E06F-BBF81FB2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90" y="3135951"/>
              <a:ext cx="771182" cy="58609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4DBD24A-05A7-49FE-B61F-90E480EA54C3}"/>
              </a:ext>
            </a:extLst>
          </p:cNvPr>
          <p:cNvSpPr/>
          <p:nvPr/>
        </p:nvSpPr>
        <p:spPr>
          <a:xfrm>
            <a:off x="5404113" y="6980801"/>
            <a:ext cx="1234440" cy="12344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7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06CDE0-BF3E-A7F8-3767-38DB0E2AB807}"/>
              </a:ext>
            </a:extLst>
          </p:cNvPr>
          <p:cNvGrpSpPr/>
          <p:nvPr/>
        </p:nvGrpSpPr>
        <p:grpSpPr>
          <a:xfrm>
            <a:off x="0" y="2008"/>
            <a:ext cx="12192000" cy="3426992"/>
            <a:chOff x="0" y="0"/>
            <a:chExt cx="12192000" cy="3426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BF2E23-1669-35A5-B82F-E5B64ECAF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62"/>
            <a:stretch/>
          </p:blipFill>
          <p:spPr>
            <a:xfrm>
              <a:off x="0" y="0"/>
              <a:ext cx="12192000" cy="300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1C97903-3C24-B9C4-DBEC-DD4B6931E5AB}"/>
                </a:ext>
              </a:extLst>
            </p:cNvPr>
            <p:cNvSpPr/>
            <p:nvPr/>
          </p:nvSpPr>
          <p:spPr>
            <a:xfrm>
              <a:off x="0" y="0"/>
              <a:ext cx="12192000" cy="3426992"/>
            </a:xfrm>
            <a:custGeom>
              <a:avLst/>
              <a:gdLst>
                <a:gd name="connsiteX0" fmla="*/ 12192000 w 12192000"/>
                <a:gd name="connsiteY0" fmla="*/ 0 h 3426992"/>
                <a:gd name="connsiteX1" fmla="*/ 12192000 w 12192000"/>
                <a:gd name="connsiteY1" fmla="*/ 3426992 h 3426992"/>
                <a:gd name="connsiteX2" fmla="*/ 0 w 12192000"/>
                <a:gd name="connsiteY2" fmla="*/ 3426992 h 3426992"/>
                <a:gd name="connsiteX3" fmla="*/ 0 w 12192000"/>
                <a:gd name="connsiteY3" fmla="*/ 3018476 h 3426992"/>
                <a:gd name="connsiteX4" fmla="*/ 466177 w 12192000"/>
                <a:gd name="connsiteY4" fmla="*/ 2815519 h 3426992"/>
                <a:gd name="connsiteX5" fmla="*/ 11639877 w 12192000"/>
                <a:gd name="connsiteY5" fmla="*/ 58189 h 34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426992">
                  <a:moveTo>
                    <a:pt x="12192000" y="0"/>
                  </a:moveTo>
                  <a:lnTo>
                    <a:pt x="12192000" y="3426992"/>
                  </a:lnTo>
                  <a:lnTo>
                    <a:pt x="0" y="3426992"/>
                  </a:lnTo>
                  <a:lnTo>
                    <a:pt x="0" y="3018476"/>
                  </a:lnTo>
                  <a:lnTo>
                    <a:pt x="466177" y="2815519"/>
                  </a:lnTo>
                  <a:cubicBezTo>
                    <a:pt x="3597514" y="1515902"/>
                    <a:pt x="7414405" y="554633"/>
                    <a:pt x="11639877" y="58189"/>
                  </a:cubicBezTo>
                  <a:close/>
                </a:path>
              </a:pathLst>
            </a:custGeom>
            <a:solidFill>
              <a:srgbClr val="1A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898591-EC18-6A5D-7316-EA5105D5A79E}"/>
              </a:ext>
            </a:extLst>
          </p:cNvPr>
          <p:cNvSpPr txBox="1"/>
          <p:nvPr/>
        </p:nvSpPr>
        <p:spPr>
          <a:xfrm>
            <a:off x="609600" y="670560"/>
            <a:ext cx="4138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WHAT WE MADE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B3B54B-38AF-941A-083B-DD4B5BBC7C44}"/>
              </a:ext>
            </a:extLst>
          </p:cNvPr>
          <p:cNvGrpSpPr/>
          <p:nvPr/>
        </p:nvGrpSpPr>
        <p:grpSpPr>
          <a:xfrm>
            <a:off x="4671155" y="7598021"/>
            <a:ext cx="2769284" cy="1171217"/>
            <a:chOff x="4711362" y="5175298"/>
            <a:chExt cx="2769284" cy="1171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9B3876-4D7A-0FF3-8322-D8B39568035C}"/>
                </a:ext>
              </a:extLst>
            </p:cNvPr>
            <p:cNvSpPr txBox="1"/>
            <p:nvPr/>
          </p:nvSpPr>
          <p:spPr>
            <a:xfrm>
              <a:off x="4711362" y="5175298"/>
              <a:ext cx="27692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C0C0C0"/>
                  </a:solidFill>
                </a:rPr>
                <a:t>Tower of Hanoi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40F160-2950-87CF-186C-A9EED0EEF25E}"/>
                </a:ext>
              </a:extLst>
            </p:cNvPr>
            <p:cNvSpPr txBox="1"/>
            <p:nvPr/>
          </p:nvSpPr>
          <p:spPr>
            <a:xfrm>
              <a:off x="4804094" y="5761740"/>
              <a:ext cx="25815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Used concept of recursion for Tower of Hanoi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E96395-8E8F-F8DF-B684-D45A0FE9ECC2}"/>
              </a:ext>
            </a:extLst>
          </p:cNvPr>
          <p:cNvGrpSpPr/>
          <p:nvPr/>
        </p:nvGrpSpPr>
        <p:grpSpPr>
          <a:xfrm>
            <a:off x="5564133" y="7232261"/>
            <a:ext cx="914400" cy="914400"/>
            <a:chOff x="7048948" y="2743200"/>
            <a:chExt cx="1371600" cy="13716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0575FCB-40BF-94D5-4FBB-2D296DA69AB2}"/>
                </a:ext>
              </a:extLst>
            </p:cNvPr>
            <p:cNvSpPr/>
            <p:nvPr/>
          </p:nvSpPr>
          <p:spPr>
            <a:xfrm>
              <a:off x="7048948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6057E57-2A88-78BC-1476-E58457D61C9E}"/>
                </a:ext>
              </a:extLst>
            </p:cNvPr>
            <p:cNvSpPr/>
            <p:nvPr/>
          </p:nvSpPr>
          <p:spPr>
            <a:xfrm>
              <a:off x="7186108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84EB54B-91A3-82B2-D541-693C5360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072" y="3135388"/>
              <a:ext cx="581352" cy="587224"/>
            </a:xfrm>
            <a:custGeom>
              <a:avLst/>
              <a:gdLst>
                <a:gd name="connsiteX0" fmla="*/ 0 w 581352"/>
                <a:gd name="connsiteY0" fmla="*/ 0 h 587224"/>
                <a:gd name="connsiteX1" fmla="*/ 581352 w 581352"/>
                <a:gd name="connsiteY1" fmla="*/ 0 h 587224"/>
                <a:gd name="connsiteX2" fmla="*/ 581352 w 581352"/>
                <a:gd name="connsiteY2" fmla="*/ 587224 h 587224"/>
                <a:gd name="connsiteX3" fmla="*/ 0 w 581352"/>
                <a:gd name="connsiteY3" fmla="*/ 587224 h 587224"/>
                <a:gd name="connsiteX4" fmla="*/ 0 w 581352"/>
                <a:gd name="connsiteY4" fmla="*/ 0 h 58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352" h="587224" fill="none" extrusionOk="0">
                  <a:moveTo>
                    <a:pt x="0" y="0"/>
                  </a:moveTo>
                  <a:cubicBezTo>
                    <a:pt x="280521" y="14647"/>
                    <a:pt x="429179" y="-2884"/>
                    <a:pt x="581352" y="0"/>
                  </a:cubicBezTo>
                  <a:cubicBezTo>
                    <a:pt x="557982" y="244001"/>
                    <a:pt x="567107" y="420968"/>
                    <a:pt x="581352" y="587224"/>
                  </a:cubicBezTo>
                  <a:cubicBezTo>
                    <a:pt x="458153" y="579293"/>
                    <a:pt x="184532" y="572439"/>
                    <a:pt x="0" y="587224"/>
                  </a:cubicBezTo>
                  <a:cubicBezTo>
                    <a:pt x="-7999" y="369640"/>
                    <a:pt x="4386" y="276640"/>
                    <a:pt x="0" y="0"/>
                  </a:cubicBezTo>
                  <a:close/>
                </a:path>
                <a:path w="581352" h="587224" stroke="0" extrusionOk="0">
                  <a:moveTo>
                    <a:pt x="0" y="0"/>
                  </a:moveTo>
                  <a:cubicBezTo>
                    <a:pt x="243408" y="28356"/>
                    <a:pt x="349667" y="-28690"/>
                    <a:pt x="581352" y="0"/>
                  </a:cubicBezTo>
                  <a:cubicBezTo>
                    <a:pt x="592428" y="216657"/>
                    <a:pt x="568155" y="451285"/>
                    <a:pt x="581352" y="587224"/>
                  </a:cubicBezTo>
                  <a:cubicBezTo>
                    <a:pt x="363478" y="566586"/>
                    <a:pt x="181332" y="613052"/>
                    <a:pt x="0" y="587224"/>
                  </a:cubicBezTo>
                  <a:cubicBezTo>
                    <a:pt x="-659" y="410946"/>
                    <a:pt x="-10317" y="152417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151255544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6E64C1A-3513-6B81-0C37-E64296D7DD54}"/>
              </a:ext>
            </a:extLst>
          </p:cNvPr>
          <p:cNvGrpSpPr/>
          <p:nvPr/>
        </p:nvGrpSpPr>
        <p:grpSpPr>
          <a:xfrm>
            <a:off x="5678433" y="7165189"/>
            <a:ext cx="685800" cy="685800"/>
            <a:chOff x="5410200" y="2743200"/>
            <a:chExt cx="1371600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5F0158-1606-ED4A-E2B0-92535422A7B7}"/>
                </a:ext>
              </a:extLst>
            </p:cNvPr>
            <p:cNvSpPr/>
            <p:nvPr/>
          </p:nvSpPr>
          <p:spPr>
            <a:xfrm>
              <a:off x="5410200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855330-6DF5-36B7-EC27-7A49A721F87D}"/>
                </a:ext>
              </a:extLst>
            </p:cNvPr>
            <p:cNvSpPr/>
            <p:nvPr/>
          </p:nvSpPr>
          <p:spPr>
            <a:xfrm>
              <a:off x="5547360" y="2880360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Crown with solid fill">
              <a:extLst>
                <a:ext uri="{FF2B5EF4-FFF2-40B4-BE49-F238E27FC236}">
                  <a16:creationId xmlns:a16="http://schemas.microsoft.com/office/drawing/2014/main" id="{6B02125B-E423-4ED7-6574-84B7BCFDC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885739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67C5A5-420D-1899-A187-7327AD3F2962}"/>
              </a:ext>
            </a:extLst>
          </p:cNvPr>
          <p:cNvGrpSpPr/>
          <p:nvPr/>
        </p:nvGrpSpPr>
        <p:grpSpPr>
          <a:xfrm>
            <a:off x="5564133" y="7140821"/>
            <a:ext cx="914400" cy="914400"/>
            <a:chOff x="5404774" y="2731625"/>
            <a:chExt cx="1371600" cy="13716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690418-F6A5-4FE4-132F-4B515D6BC2EB}"/>
                </a:ext>
              </a:extLst>
            </p:cNvPr>
            <p:cNvSpPr/>
            <p:nvPr/>
          </p:nvSpPr>
          <p:spPr>
            <a:xfrm>
              <a:off x="5404774" y="2731625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376B2AD-9564-3FCD-D249-6E2D5FAE2299}"/>
                </a:ext>
              </a:extLst>
            </p:cNvPr>
            <p:cNvSpPr/>
            <p:nvPr/>
          </p:nvSpPr>
          <p:spPr>
            <a:xfrm>
              <a:off x="5541934" y="2868785"/>
              <a:ext cx="1097280" cy="109728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62000">
                  <a:schemeClr val="bg1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0D40F6-3118-C374-122D-5B42441BA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379" y="3137997"/>
              <a:ext cx="632391" cy="558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1180E4-E649-5FC3-B81A-AC3768B457EE}"/>
              </a:ext>
            </a:extLst>
          </p:cNvPr>
          <p:cNvGrpSpPr/>
          <p:nvPr/>
        </p:nvGrpSpPr>
        <p:grpSpPr>
          <a:xfrm>
            <a:off x="5335533" y="6940615"/>
            <a:ext cx="1371600" cy="1371600"/>
            <a:chOff x="8666181" y="2743200"/>
            <a:chExt cx="1371600" cy="13716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A7E900-C252-FBFF-082E-99D6DF74F55E}"/>
                </a:ext>
              </a:extLst>
            </p:cNvPr>
            <p:cNvSpPr/>
            <p:nvPr/>
          </p:nvSpPr>
          <p:spPr>
            <a:xfrm>
              <a:off x="8666181" y="2743200"/>
              <a:ext cx="1371600" cy="1371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5E58E5-C98E-31BF-5470-2A989BF9247F}"/>
                </a:ext>
              </a:extLst>
            </p:cNvPr>
            <p:cNvSpPr/>
            <p:nvPr/>
          </p:nvSpPr>
          <p:spPr>
            <a:xfrm>
              <a:off x="8803341" y="2880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88900" dist="1016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2B738D9-32AB-B267-E06F-BBF81FB2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90" y="3135951"/>
              <a:ext cx="771182" cy="58609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4DBD24A-05A7-49FE-B61F-90E480EA54C3}"/>
              </a:ext>
            </a:extLst>
          </p:cNvPr>
          <p:cNvSpPr/>
          <p:nvPr/>
        </p:nvSpPr>
        <p:spPr>
          <a:xfrm>
            <a:off x="5404113" y="6980801"/>
            <a:ext cx="1234440" cy="12344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11AAC8E-9741-4BDC-4465-48615D4BDF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412658"/>
                  </p:ext>
                </p:extLst>
              </p:nvPr>
            </p:nvGraphicFramePr>
            <p:xfrm>
              <a:off x="3795138" y="2071648"/>
              <a:ext cx="3048000" cy="1714500"/>
            </p:xfrm>
            <a:graphic>
              <a:graphicData uri="http://schemas.microsoft.com/office/powerpoint/2016/slidezoom">
                <pslz:sldZm>
                  <pslz:sldZmObj sldId="262" cId="456702919">
                    <pslz:zmPr id="{61555446-3BC0-408E-8BDF-8EEF958744F6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11AAC8E-9741-4BDC-4465-48615D4BD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5138" y="207164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8F94EDEC-CBBA-5CC5-C2B8-101F751484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4378689"/>
                  </p:ext>
                </p:extLst>
              </p:nvPr>
            </p:nvGraphicFramePr>
            <p:xfrm>
              <a:off x="7500694" y="2071648"/>
              <a:ext cx="3048000" cy="1714500"/>
            </p:xfrm>
            <a:graphic>
              <a:graphicData uri="http://schemas.microsoft.com/office/powerpoint/2016/slidezoom">
                <pslz:sldZm>
                  <pslz:sldZmObj sldId="257" cId="2040518639">
                    <pslz:zmPr id="{05446D19-20F4-4942-8EE1-007766F1B753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F94EDEC-CBBA-5CC5-C2B8-101F751484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00694" y="207164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95D6734D-15C0-29F1-BD93-704DDA402F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5496815"/>
                  </p:ext>
                </p:extLst>
              </p:nvPr>
            </p:nvGraphicFramePr>
            <p:xfrm>
              <a:off x="3795138" y="4200444"/>
              <a:ext cx="3048000" cy="1714500"/>
            </p:xfrm>
            <a:graphic>
              <a:graphicData uri="http://schemas.microsoft.com/office/powerpoint/2016/slidezoom">
                <pslz:sldZm>
                  <pslz:sldZmObj sldId="273" cId="468034338">
                    <pslz:zmPr id="{B8E75286-59F9-41E8-9BD3-393676403CF4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5D6734D-15C0-29F1-BD93-704DDA402F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95138" y="420044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F3125D7A-2EA1-5BD1-1882-A78BFD6189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8176588"/>
                  </p:ext>
                </p:extLst>
              </p:nvPr>
            </p:nvGraphicFramePr>
            <p:xfrm>
              <a:off x="7500694" y="4200444"/>
              <a:ext cx="3048000" cy="1714500"/>
            </p:xfrm>
            <a:graphic>
              <a:graphicData uri="http://schemas.microsoft.com/office/powerpoint/2016/slidezoom">
                <pslz:sldZm>
                  <pslz:sldZmObj sldId="276" cId="1445662725">
                    <pslz:zmPr id="{74DF6F22-0EA7-435D-83EA-8E2488C9DAE0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3125D7A-2EA1-5BD1-1882-A78BFD6189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00694" y="420044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81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</TotalTime>
  <Words>992</Words>
  <Application>Microsoft Office PowerPoint</Application>
  <PresentationFormat>Widescreen</PresentationFormat>
  <Paragraphs>88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PathFinder</vt:lpstr>
      <vt:lpstr>PathFinder</vt:lpstr>
      <vt:lpstr>PowerPoint Presentation</vt:lpstr>
      <vt:lpstr>NQueens</vt:lpstr>
      <vt:lpstr>NQueens</vt:lpstr>
      <vt:lpstr>NQueens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Sudeep Subedi</dc:creator>
  <cp:lastModifiedBy>SUDEEP SUBEDI</cp:lastModifiedBy>
  <cp:revision>163</cp:revision>
  <dcterms:created xsi:type="dcterms:W3CDTF">2023-03-15T06:19:25Z</dcterms:created>
  <dcterms:modified xsi:type="dcterms:W3CDTF">2023-03-16T13:40:37Z</dcterms:modified>
</cp:coreProperties>
</file>